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429" r:id="rId2"/>
    <p:sldId id="387" r:id="rId3"/>
    <p:sldId id="423" r:id="rId4"/>
    <p:sldId id="430" r:id="rId5"/>
    <p:sldId id="448" r:id="rId6"/>
    <p:sldId id="443" r:id="rId7"/>
    <p:sldId id="449" r:id="rId8"/>
    <p:sldId id="438" r:id="rId9"/>
    <p:sldId id="447" r:id="rId10"/>
    <p:sldId id="450" r:id="rId11"/>
    <p:sldId id="446" r:id="rId12"/>
    <p:sldId id="451" r:id="rId13"/>
    <p:sldId id="33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senor, Jessica" userId="a1309197-09a4-4614-bb1d-d5a55bb16a53" providerId="ADAL" clId="{FB934934-C9CC-4064-BE25-586279E84438}"/>
    <pc:docChg chg="modSld">
      <pc:chgData name="Wisenor, Jessica" userId="a1309197-09a4-4614-bb1d-d5a55bb16a53" providerId="ADAL" clId="{FB934934-C9CC-4064-BE25-586279E84438}" dt="2023-09-07T16:00:52.412" v="69" actId="1076"/>
      <pc:docMkLst>
        <pc:docMk/>
      </pc:docMkLst>
      <pc:sldChg chg="modSp mod">
        <pc:chgData name="Wisenor, Jessica" userId="a1309197-09a4-4614-bb1d-d5a55bb16a53" providerId="ADAL" clId="{FB934934-C9CC-4064-BE25-586279E84438}" dt="2023-09-07T15:57:58.413" v="20" actId="20577"/>
        <pc:sldMkLst>
          <pc:docMk/>
          <pc:sldMk cId="358349653" sldId="429"/>
        </pc:sldMkLst>
        <pc:spChg chg="mod">
          <ac:chgData name="Wisenor, Jessica" userId="a1309197-09a4-4614-bb1d-d5a55bb16a53" providerId="ADAL" clId="{FB934934-C9CC-4064-BE25-586279E84438}" dt="2023-09-07T15:57:58.413" v="20" actId="20577"/>
          <ac:spMkLst>
            <pc:docMk/>
            <pc:sldMk cId="358349653" sldId="429"/>
            <ac:spMk id="2" creationId="{ED0C3ABE-A73E-4E6A-A85F-1853F2845E44}"/>
          </ac:spMkLst>
        </pc:spChg>
      </pc:sldChg>
      <pc:sldChg chg="modSp mod">
        <pc:chgData name="Wisenor, Jessica" userId="a1309197-09a4-4614-bb1d-d5a55bb16a53" providerId="ADAL" clId="{FB934934-C9CC-4064-BE25-586279E84438}" dt="2023-09-07T16:00:52.412" v="69" actId="1076"/>
        <pc:sldMkLst>
          <pc:docMk/>
          <pc:sldMk cId="2683123522" sldId="448"/>
        </pc:sldMkLst>
        <pc:spChg chg="mod">
          <ac:chgData name="Wisenor, Jessica" userId="a1309197-09a4-4614-bb1d-d5a55bb16a53" providerId="ADAL" clId="{FB934934-C9CC-4064-BE25-586279E84438}" dt="2023-09-07T16:00:47.764" v="68" actId="1076"/>
          <ac:spMkLst>
            <pc:docMk/>
            <pc:sldMk cId="2683123522" sldId="448"/>
            <ac:spMk id="3" creationId="{82708162-CDF1-4753-B27D-64B4B6A8EEFB}"/>
          </ac:spMkLst>
        </pc:spChg>
        <pc:spChg chg="mod">
          <ac:chgData name="Wisenor, Jessica" userId="a1309197-09a4-4614-bb1d-d5a55bb16a53" providerId="ADAL" clId="{FB934934-C9CC-4064-BE25-586279E84438}" dt="2023-09-07T15:58:31.630" v="51" actId="20577"/>
          <ac:spMkLst>
            <pc:docMk/>
            <pc:sldMk cId="2683123522" sldId="448"/>
            <ac:spMk id="16412" creationId="{00000000-0000-0000-0000-000000000000}"/>
          </ac:spMkLst>
        </pc:spChg>
        <pc:spChg chg="mod">
          <ac:chgData name="Wisenor, Jessica" userId="a1309197-09a4-4614-bb1d-d5a55bb16a53" providerId="ADAL" clId="{FB934934-C9CC-4064-BE25-586279E84438}" dt="2023-09-07T16:00:52.412" v="69" actId="1076"/>
          <ac:spMkLst>
            <pc:docMk/>
            <pc:sldMk cId="2683123522" sldId="448"/>
            <ac:spMk id="41985" creationId="{00000000-0000-0000-0000-000000000000}"/>
          </ac:spMkLst>
        </pc:spChg>
        <pc:graphicFrameChg chg="modGraphic">
          <ac:chgData name="Wisenor, Jessica" userId="a1309197-09a4-4614-bb1d-d5a55bb16a53" providerId="ADAL" clId="{FB934934-C9CC-4064-BE25-586279E84438}" dt="2023-09-07T15:58:42.391" v="55" actId="20577"/>
          <ac:graphicFrameMkLst>
            <pc:docMk/>
            <pc:sldMk cId="2683123522" sldId="448"/>
            <ac:graphicFrameMk id="16414"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02565-8E95-41A1-8B09-96CE87192162}"/>
              </a:ext>
            </a:extLst>
          </p:cNvPr>
          <p:cNvSpPr>
            <a:spLocks noGrp="1"/>
          </p:cNvSpPr>
          <p:nvPr>
            <p:ph type="title" hasCustomPrompt="1"/>
          </p:nvPr>
        </p:nvSpPr>
        <p:spPr>
          <a:xfrm>
            <a:off x="609601" y="487680"/>
            <a:ext cx="11009303" cy="731520"/>
          </a:xfrm>
        </p:spPr>
        <p:txBody>
          <a:bodyPr/>
          <a:lstStyle>
            <a:lvl1pPr>
              <a:defRPr sz="3200"/>
            </a:lvl1pPr>
          </a:lstStyle>
          <a:p>
            <a:r>
              <a:rPr lang="en-US" dirty="0"/>
              <a:t>Click to edit master title style</a:t>
            </a:r>
          </a:p>
        </p:txBody>
      </p:sp>
      <p:sp>
        <p:nvSpPr>
          <p:cNvPr id="4" name="Slide Number Placeholder 3">
            <a:extLst>
              <a:ext uri="{FF2B5EF4-FFF2-40B4-BE49-F238E27FC236}">
                <a16:creationId xmlns:a16="http://schemas.microsoft.com/office/drawing/2014/main" id="{EA14B1CF-9211-45F4-9074-98470BB3BABD}"/>
              </a:ext>
            </a:extLst>
          </p:cNvPr>
          <p:cNvSpPr>
            <a:spLocks noGrp="1"/>
          </p:cNvSpPr>
          <p:nvPr>
            <p:ph type="sldNum" sz="quarter" idx="11"/>
          </p:nvPr>
        </p:nvSpPr>
        <p:spPr/>
        <p:txBody>
          <a:bodyPr/>
          <a:lstStyle/>
          <a:p>
            <a:fld id="{185C2901-FBA6-BB4C-9E37-0DE277938E89}" type="slidenum">
              <a:rPr lang="en-US" smtClean="0"/>
              <a:pPr/>
              <a:t>‹#›</a:t>
            </a:fld>
            <a:endParaRPr lang="en-US"/>
          </a:p>
        </p:txBody>
      </p:sp>
      <p:sp>
        <p:nvSpPr>
          <p:cNvPr id="6" name="Text Placeholder 5">
            <a:extLst>
              <a:ext uri="{FF2B5EF4-FFF2-40B4-BE49-F238E27FC236}">
                <a16:creationId xmlns:a16="http://schemas.microsoft.com/office/drawing/2014/main" id="{30BE94AC-E1DB-44E5-83E6-66965E8A6C88}"/>
              </a:ext>
            </a:extLst>
          </p:cNvPr>
          <p:cNvSpPr>
            <a:spLocks noGrp="1"/>
          </p:cNvSpPr>
          <p:nvPr>
            <p:ph type="body" sz="quarter" idx="12" hasCustomPrompt="1"/>
          </p:nvPr>
        </p:nvSpPr>
        <p:spPr>
          <a:xfrm>
            <a:off x="609600" y="1731838"/>
            <a:ext cx="11008784" cy="4054756"/>
          </a:xfrm>
        </p:spPr>
        <p:txBody>
          <a:bodyPr/>
          <a:lstStyle>
            <a:lvl1pP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494A0547-1EB1-4AA1-8E15-0BC7AC09FD63}"/>
              </a:ext>
            </a:extLst>
          </p:cNvPr>
          <p:cNvSpPr>
            <a:spLocks noGrp="1"/>
          </p:cNvSpPr>
          <p:nvPr>
            <p:ph type="body" sz="quarter" idx="13" hasCustomPrompt="1"/>
          </p:nvPr>
        </p:nvSpPr>
        <p:spPr>
          <a:xfrm>
            <a:off x="609600" y="1181876"/>
            <a:ext cx="11008784" cy="484717"/>
          </a:xfrm>
        </p:spPr>
        <p:txBody>
          <a:bodyPr>
            <a:normAutofit/>
          </a:bodyPr>
          <a:lstStyle>
            <a:lvl1pPr marL="0" indent="0">
              <a:buNone/>
              <a:defRPr sz="2133" b="1">
                <a:solidFill>
                  <a:schemeClr val="bg1"/>
                </a:solidFill>
              </a:defRPr>
            </a:lvl1pPr>
          </a:lstStyle>
          <a:p>
            <a:pPr lvl="0"/>
            <a:r>
              <a:rPr lang="en-US" dirty="0"/>
              <a:t>Edit master text</a:t>
            </a:r>
          </a:p>
        </p:txBody>
      </p:sp>
    </p:spTree>
    <p:extLst>
      <p:ext uri="{BB962C8B-B14F-4D97-AF65-F5344CB8AC3E}">
        <p14:creationId xmlns:p14="http://schemas.microsoft.com/office/powerpoint/2010/main" val="3782591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hart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5EDBC-D683-4095-8575-864A951A8C80}"/>
              </a:ext>
            </a:extLst>
          </p:cNvPr>
          <p:cNvSpPr>
            <a:spLocks noGrp="1"/>
          </p:cNvSpPr>
          <p:nvPr>
            <p:ph type="title" hasCustomPrompt="1"/>
          </p:nvPr>
        </p:nvSpPr>
        <p:spPr/>
        <p:txBody>
          <a:bodyPr/>
          <a:lstStyle>
            <a:lvl1pPr>
              <a:defRPr/>
            </a:lvl1pPr>
          </a:lstStyle>
          <a:p>
            <a:r>
              <a:rPr lang="en-US" dirty="0"/>
              <a:t>Click to edit master title style</a:t>
            </a:r>
          </a:p>
        </p:txBody>
      </p:sp>
      <p:sp>
        <p:nvSpPr>
          <p:cNvPr id="4" name="Slide Number Placeholder 3">
            <a:extLst>
              <a:ext uri="{FF2B5EF4-FFF2-40B4-BE49-F238E27FC236}">
                <a16:creationId xmlns:a16="http://schemas.microsoft.com/office/drawing/2014/main" id="{960AEFA7-88E3-4F96-AD5C-DB27BED7E707}"/>
              </a:ext>
            </a:extLst>
          </p:cNvPr>
          <p:cNvSpPr>
            <a:spLocks noGrp="1"/>
          </p:cNvSpPr>
          <p:nvPr>
            <p:ph type="sldNum" sz="quarter" idx="11"/>
          </p:nvPr>
        </p:nvSpPr>
        <p:spPr/>
        <p:txBody>
          <a:bodyPr/>
          <a:lstStyle/>
          <a:p>
            <a:fld id="{185C2901-FBA6-BB4C-9E37-0DE277938E89}" type="slidenum">
              <a:rPr lang="en-US" smtClean="0"/>
              <a:pPr/>
              <a:t>‹#›</a:t>
            </a:fld>
            <a:endParaRPr lang="en-US"/>
          </a:p>
        </p:txBody>
      </p:sp>
      <p:sp>
        <p:nvSpPr>
          <p:cNvPr id="6" name="Text Placeholder 5">
            <a:extLst>
              <a:ext uri="{FF2B5EF4-FFF2-40B4-BE49-F238E27FC236}">
                <a16:creationId xmlns:a16="http://schemas.microsoft.com/office/drawing/2014/main" id="{E1BE4220-4AC1-4D89-98FB-0735C95CEEC6}"/>
              </a:ext>
            </a:extLst>
          </p:cNvPr>
          <p:cNvSpPr>
            <a:spLocks noGrp="1"/>
          </p:cNvSpPr>
          <p:nvPr>
            <p:ph type="body" sz="quarter" idx="12" hasCustomPrompt="1"/>
          </p:nvPr>
        </p:nvSpPr>
        <p:spPr>
          <a:xfrm>
            <a:off x="609601" y="1854325"/>
            <a:ext cx="5668433" cy="3832968"/>
          </a:xfrm>
        </p:spPr>
        <p:txBody>
          <a:bodyPr/>
          <a:lstStyle>
            <a:lvl1pP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hart Placeholder 7">
            <a:extLst>
              <a:ext uri="{FF2B5EF4-FFF2-40B4-BE49-F238E27FC236}">
                <a16:creationId xmlns:a16="http://schemas.microsoft.com/office/drawing/2014/main" id="{D9723017-5B5D-48E2-BEA2-51D7772A3697}"/>
              </a:ext>
            </a:extLst>
          </p:cNvPr>
          <p:cNvSpPr>
            <a:spLocks noGrp="1"/>
          </p:cNvSpPr>
          <p:nvPr>
            <p:ph type="chart" sz="quarter" idx="13"/>
          </p:nvPr>
        </p:nvSpPr>
        <p:spPr>
          <a:xfrm>
            <a:off x="6479117" y="1301751"/>
            <a:ext cx="5139267" cy="4476749"/>
          </a:xfrm>
        </p:spPr>
        <p:txBody>
          <a:bodyPr/>
          <a:lstStyle/>
          <a:p>
            <a:endParaRPr lang="en-US" dirty="0"/>
          </a:p>
        </p:txBody>
      </p:sp>
      <p:sp>
        <p:nvSpPr>
          <p:cNvPr id="9" name="Text Placeholder 7">
            <a:extLst>
              <a:ext uri="{FF2B5EF4-FFF2-40B4-BE49-F238E27FC236}">
                <a16:creationId xmlns:a16="http://schemas.microsoft.com/office/drawing/2014/main" id="{FC0954B8-369F-4EA6-999E-41D91DBA4AC4}"/>
              </a:ext>
            </a:extLst>
          </p:cNvPr>
          <p:cNvSpPr>
            <a:spLocks noGrp="1"/>
          </p:cNvSpPr>
          <p:nvPr>
            <p:ph type="body" sz="quarter" idx="14" hasCustomPrompt="1"/>
          </p:nvPr>
        </p:nvSpPr>
        <p:spPr>
          <a:xfrm>
            <a:off x="609600" y="1301751"/>
            <a:ext cx="5668433" cy="484717"/>
          </a:xfrm>
        </p:spPr>
        <p:txBody>
          <a:bodyPr>
            <a:normAutofit/>
          </a:bodyPr>
          <a:lstStyle>
            <a:lvl1pPr marL="0" indent="0">
              <a:buNone/>
              <a:defRPr sz="2133" b="1">
                <a:solidFill>
                  <a:schemeClr val="bg1"/>
                </a:solidFill>
              </a:defRPr>
            </a:lvl1pPr>
          </a:lstStyle>
          <a:p>
            <a:pPr lvl="0"/>
            <a:r>
              <a:rPr lang="en-US" dirty="0"/>
              <a:t>Edit master text</a:t>
            </a:r>
          </a:p>
        </p:txBody>
      </p:sp>
    </p:spTree>
    <p:extLst>
      <p:ext uri="{BB962C8B-B14F-4D97-AF65-F5344CB8AC3E}">
        <p14:creationId xmlns:p14="http://schemas.microsoft.com/office/powerpoint/2010/main" val="1210875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F45AB8AE-8485-4F79-AB7A-7365E6ABEDD5}"/>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
            <a:ext cx="12192000" cy="6447820"/>
          </a:xfrm>
          <a:prstGeom prst="rect">
            <a:avLst/>
          </a:prstGeom>
        </p:spPr>
      </p:pic>
      <p:sp>
        <p:nvSpPr>
          <p:cNvPr id="14" name="Rectangle 13">
            <a:extLst>
              <a:ext uri="{FF2B5EF4-FFF2-40B4-BE49-F238E27FC236}">
                <a16:creationId xmlns:a16="http://schemas.microsoft.com/office/drawing/2014/main" id="{346E97E0-B8A4-4E5A-8622-E39571043EE7}"/>
              </a:ext>
            </a:extLst>
          </p:cNvPr>
          <p:cNvSpPr/>
          <p:nvPr userDrawn="1"/>
        </p:nvSpPr>
        <p:spPr>
          <a:xfrm rot="10800000">
            <a:off x="-8088" y="3968907"/>
            <a:ext cx="12200088" cy="291872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5" name="Rectangle 14">
            <a:extLst>
              <a:ext uri="{FF2B5EF4-FFF2-40B4-BE49-F238E27FC236}">
                <a16:creationId xmlns:a16="http://schemas.microsoft.com/office/drawing/2014/main" id="{EFC6B04B-0633-4323-944A-0FFAEC75A2D1}"/>
              </a:ext>
            </a:extLst>
          </p:cNvPr>
          <p:cNvSpPr/>
          <p:nvPr userDrawn="1"/>
        </p:nvSpPr>
        <p:spPr>
          <a:xfrm>
            <a:off x="505655" y="6465608"/>
            <a:ext cx="3969203" cy="338554"/>
          </a:xfrm>
          <a:prstGeom prst="rect">
            <a:avLst/>
          </a:prstGeom>
        </p:spPr>
        <p:txBody>
          <a:bodyPr wrap="square" lIns="0">
            <a:spAutoFit/>
          </a:bodyPr>
          <a:lstStyle/>
          <a:p>
            <a:r>
              <a:rPr lang="en-US" sz="800" dirty="0">
                <a:solidFill>
                  <a:srgbClr val="53565A"/>
                </a:solidFill>
                <a:effectLst/>
              </a:rPr>
              <a:t>CONFIDENTIAL. </a:t>
            </a:r>
            <a:r>
              <a:rPr lang="en-US" sz="800" dirty="0">
                <a:solidFill>
                  <a:schemeClr val="bg2"/>
                </a:solidFill>
                <a:latin typeface="Arial" panose="020B0604020202020204" pitchFamily="34" charset="0"/>
                <a:cs typeface="Arial" panose="020B0604020202020204" pitchFamily="34" charset="0"/>
              </a:rPr>
              <a:t>Services not available everywhere. ©2023 CenturyLink. All Rights Reserved. </a:t>
            </a:r>
          </a:p>
        </p:txBody>
      </p:sp>
      <p:pic>
        <p:nvPicPr>
          <p:cNvPr id="16" name="Picture 15">
            <a:extLst>
              <a:ext uri="{FF2B5EF4-FFF2-40B4-BE49-F238E27FC236}">
                <a16:creationId xmlns:a16="http://schemas.microsoft.com/office/drawing/2014/main" id="{36EE2714-E6CF-4BD8-A215-16758494382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785351" y="6129650"/>
            <a:ext cx="2106167" cy="424860"/>
          </a:xfrm>
          <a:prstGeom prst="rect">
            <a:avLst/>
          </a:prstGeom>
        </p:spPr>
      </p:pic>
      <p:sp>
        <p:nvSpPr>
          <p:cNvPr id="17" name="Title 1">
            <a:extLst>
              <a:ext uri="{FF2B5EF4-FFF2-40B4-BE49-F238E27FC236}">
                <a16:creationId xmlns:a16="http://schemas.microsoft.com/office/drawing/2014/main" id="{96BA7E62-43F9-4DAD-A200-C43F5A2CC4B3}"/>
              </a:ext>
            </a:extLst>
          </p:cNvPr>
          <p:cNvSpPr>
            <a:spLocks noGrp="1"/>
          </p:cNvSpPr>
          <p:nvPr>
            <p:ph type="ctrTitle" hasCustomPrompt="1"/>
          </p:nvPr>
        </p:nvSpPr>
        <p:spPr>
          <a:xfrm>
            <a:off x="386813" y="4296614"/>
            <a:ext cx="10986891" cy="1163565"/>
          </a:xfrm>
        </p:spPr>
        <p:txBody>
          <a:bodyPr anchor="b">
            <a:noAutofit/>
          </a:bodyPr>
          <a:lstStyle>
            <a:lvl1pPr algn="l">
              <a:defRPr sz="3733" b="1" baseline="0">
                <a:solidFill>
                  <a:schemeClr val="bg1"/>
                </a:solidFill>
                <a:latin typeface="Arial" panose="020B0604020202020204" pitchFamily="34" charset="0"/>
                <a:cs typeface="Arial" panose="020B0604020202020204" pitchFamily="34" charset="0"/>
              </a:defRPr>
            </a:lvl1pPr>
          </a:lstStyle>
          <a:p>
            <a:r>
              <a:rPr lang="en-US" dirty="0"/>
              <a:t>Presentation title</a:t>
            </a:r>
            <a:br>
              <a:rPr lang="en-US" dirty="0"/>
            </a:br>
            <a:r>
              <a:rPr lang="en-US" dirty="0"/>
              <a:t>presentation title</a:t>
            </a:r>
          </a:p>
        </p:txBody>
      </p:sp>
      <p:sp>
        <p:nvSpPr>
          <p:cNvPr id="23" name="Subtitle 2">
            <a:extLst>
              <a:ext uri="{FF2B5EF4-FFF2-40B4-BE49-F238E27FC236}">
                <a16:creationId xmlns:a16="http://schemas.microsoft.com/office/drawing/2014/main" id="{0E655EEE-D332-43E6-80E6-A4A0A4F7F34C}"/>
              </a:ext>
            </a:extLst>
          </p:cNvPr>
          <p:cNvSpPr>
            <a:spLocks noGrp="1"/>
          </p:cNvSpPr>
          <p:nvPr>
            <p:ph type="subTitle" idx="1" hasCustomPrompt="1"/>
          </p:nvPr>
        </p:nvSpPr>
        <p:spPr>
          <a:xfrm>
            <a:off x="386814" y="5439897"/>
            <a:ext cx="8777284" cy="525516"/>
          </a:xfrm>
          <a:prstGeom prst="rect">
            <a:avLst/>
          </a:prstGeom>
        </p:spPr>
        <p:txBody>
          <a:bodyPr anchor="t">
            <a:noAutofit/>
          </a:bodyPr>
          <a:lstStyle>
            <a:lvl1pPr marL="0" indent="0" algn="l">
              <a:buNone/>
              <a:defRPr sz="2400">
                <a:solidFill>
                  <a:schemeClr val="bg2"/>
                </a:solidFill>
                <a:latin typeface="Arial" panose="020B0604020202020204" pitchFamily="34" charset="0"/>
                <a:cs typeface="Arial" panose="020B0604020202020204" pitchFamily="34" charset="0"/>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dirty="0"/>
              <a:t>Presentation sub-titles</a:t>
            </a:r>
          </a:p>
        </p:txBody>
      </p:sp>
      <p:sp>
        <p:nvSpPr>
          <p:cNvPr id="24" name="Text Placeholder 4">
            <a:extLst>
              <a:ext uri="{FF2B5EF4-FFF2-40B4-BE49-F238E27FC236}">
                <a16:creationId xmlns:a16="http://schemas.microsoft.com/office/drawing/2014/main" id="{AF9DBE69-5591-4640-A2F2-62457BDCDAC4}"/>
              </a:ext>
            </a:extLst>
          </p:cNvPr>
          <p:cNvSpPr>
            <a:spLocks noGrp="1"/>
          </p:cNvSpPr>
          <p:nvPr>
            <p:ph type="body" sz="quarter" idx="10" hasCustomPrompt="1"/>
          </p:nvPr>
        </p:nvSpPr>
        <p:spPr>
          <a:xfrm>
            <a:off x="386814" y="5992479"/>
            <a:ext cx="2187909" cy="356287"/>
          </a:xfrm>
        </p:spPr>
        <p:txBody>
          <a:bodyPr>
            <a:normAutofit/>
          </a:bodyPr>
          <a:lstStyle>
            <a:lvl1pPr marL="0" indent="0">
              <a:buNone/>
              <a:defRPr sz="1600">
                <a:solidFill>
                  <a:schemeClr val="bg2"/>
                </a:solidFill>
              </a:defRPr>
            </a:lvl1pPr>
          </a:lstStyle>
          <a:p>
            <a:pPr lvl="0"/>
            <a:r>
              <a:rPr lang="en-US" dirty="0"/>
              <a:t>Date</a:t>
            </a:r>
          </a:p>
        </p:txBody>
      </p:sp>
      <p:grpSp>
        <p:nvGrpSpPr>
          <p:cNvPr id="25" name="Group 24">
            <a:extLst>
              <a:ext uri="{FF2B5EF4-FFF2-40B4-BE49-F238E27FC236}">
                <a16:creationId xmlns:a16="http://schemas.microsoft.com/office/drawing/2014/main" id="{26B6B78E-1AA1-42AF-8FC3-EB2046A5E149}"/>
              </a:ext>
            </a:extLst>
          </p:cNvPr>
          <p:cNvGrpSpPr/>
          <p:nvPr userDrawn="1"/>
        </p:nvGrpSpPr>
        <p:grpSpPr>
          <a:xfrm>
            <a:off x="-10995" y="3948980"/>
            <a:ext cx="12205901" cy="97536"/>
            <a:chOff x="662218" y="3110596"/>
            <a:chExt cx="9154426" cy="64010"/>
          </a:xfrm>
        </p:grpSpPr>
        <p:sp>
          <p:nvSpPr>
            <p:cNvPr id="26" name="Rectangle 25">
              <a:extLst>
                <a:ext uri="{FF2B5EF4-FFF2-40B4-BE49-F238E27FC236}">
                  <a16:creationId xmlns:a16="http://schemas.microsoft.com/office/drawing/2014/main" id="{1E7D9504-1406-4A67-A09D-BB7449FFC85F}"/>
                </a:ext>
              </a:extLst>
            </p:cNvPr>
            <p:cNvSpPr/>
            <p:nvPr userDrawn="1"/>
          </p:nvSpPr>
          <p:spPr>
            <a:xfrm rot="10800000" flipV="1">
              <a:off x="664608" y="3110596"/>
              <a:ext cx="9152036" cy="64009"/>
            </a:xfrm>
            <a:prstGeom prst="rect">
              <a:avLst/>
            </a:prstGeom>
            <a:solidFill>
              <a:srgbClr val="48D5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27" name="Rectangle 26">
              <a:extLst>
                <a:ext uri="{FF2B5EF4-FFF2-40B4-BE49-F238E27FC236}">
                  <a16:creationId xmlns:a16="http://schemas.microsoft.com/office/drawing/2014/main" id="{793214DA-C350-4CE5-A345-6D77E019D8E4}"/>
                </a:ext>
              </a:extLst>
            </p:cNvPr>
            <p:cNvSpPr/>
            <p:nvPr userDrawn="1"/>
          </p:nvSpPr>
          <p:spPr>
            <a:xfrm rot="10800000" flipV="1">
              <a:off x="662218" y="3110598"/>
              <a:ext cx="1407326" cy="64008"/>
            </a:xfrm>
            <a:prstGeom prst="rect">
              <a:avLst/>
            </a:prstGeom>
            <a:solidFill>
              <a:srgbClr val="001E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28" name="Rectangle 27">
              <a:extLst>
                <a:ext uri="{FF2B5EF4-FFF2-40B4-BE49-F238E27FC236}">
                  <a16:creationId xmlns:a16="http://schemas.microsoft.com/office/drawing/2014/main" id="{06C6ADF4-3F87-4774-B863-304F7C1B034B}"/>
                </a:ext>
              </a:extLst>
            </p:cNvPr>
            <p:cNvSpPr/>
            <p:nvPr userDrawn="1"/>
          </p:nvSpPr>
          <p:spPr>
            <a:xfrm rot="10800000" flipV="1">
              <a:off x="2038501" y="3110597"/>
              <a:ext cx="2287382" cy="64008"/>
            </a:xfrm>
            <a:prstGeom prst="rect">
              <a:avLst/>
            </a:prstGeom>
            <a:solidFill>
              <a:srgbClr val="0047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grpSp>
    </p:spTree>
    <p:extLst>
      <p:ext uri="{BB962C8B-B14F-4D97-AF65-F5344CB8AC3E}">
        <p14:creationId xmlns:p14="http://schemas.microsoft.com/office/powerpoint/2010/main" val="4073616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3_Title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F45AB8AE-8485-4F79-AB7A-7365E6ABEDD5}"/>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 y="0"/>
            <a:ext cx="12191999" cy="6872920"/>
          </a:xfrm>
          <a:prstGeom prst="rect">
            <a:avLst/>
          </a:prstGeom>
        </p:spPr>
      </p:pic>
      <p:sp>
        <p:nvSpPr>
          <p:cNvPr id="15" name="Rectangle 14">
            <a:extLst>
              <a:ext uri="{FF2B5EF4-FFF2-40B4-BE49-F238E27FC236}">
                <a16:creationId xmlns:a16="http://schemas.microsoft.com/office/drawing/2014/main" id="{3E1DE4BA-6B5C-44C6-A244-0AFB85DC7D46}"/>
              </a:ext>
            </a:extLst>
          </p:cNvPr>
          <p:cNvSpPr/>
          <p:nvPr userDrawn="1"/>
        </p:nvSpPr>
        <p:spPr>
          <a:xfrm rot="10800000">
            <a:off x="-8088" y="3968907"/>
            <a:ext cx="12202995" cy="2918725"/>
          </a:xfrm>
          <a:prstGeom prst="rect">
            <a:avLst/>
          </a:prstGeom>
          <a:solidFill>
            <a:srgbClr val="FFFFFF">
              <a:alpha val="85098"/>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grpSp>
        <p:nvGrpSpPr>
          <p:cNvPr id="18" name="Group 17">
            <a:extLst>
              <a:ext uri="{FF2B5EF4-FFF2-40B4-BE49-F238E27FC236}">
                <a16:creationId xmlns:a16="http://schemas.microsoft.com/office/drawing/2014/main" id="{B549C526-F363-491E-9194-35D6906ABAD8}"/>
              </a:ext>
            </a:extLst>
          </p:cNvPr>
          <p:cNvGrpSpPr/>
          <p:nvPr userDrawn="1"/>
        </p:nvGrpSpPr>
        <p:grpSpPr>
          <a:xfrm>
            <a:off x="-10995" y="3948980"/>
            <a:ext cx="12205901" cy="97536"/>
            <a:chOff x="662218" y="3110596"/>
            <a:chExt cx="9154426" cy="64010"/>
          </a:xfrm>
        </p:grpSpPr>
        <p:sp>
          <p:nvSpPr>
            <p:cNvPr id="19" name="Rectangle 18">
              <a:extLst>
                <a:ext uri="{FF2B5EF4-FFF2-40B4-BE49-F238E27FC236}">
                  <a16:creationId xmlns:a16="http://schemas.microsoft.com/office/drawing/2014/main" id="{800EE38D-18E9-49CC-8DF5-AAA08F3554DB}"/>
                </a:ext>
              </a:extLst>
            </p:cNvPr>
            <p:cNvSpPr/>
            <p:nvPr userDrawn="1"/>
          </p:nvSpPr>
          <p:spPr>
            <a:xfrm rot="10800000" flipV="1">
              <a:off x="664608" y="3110596"/>
              <a:ext cx="9152036" cy="64009"/>
            </a:xfrm>
            <a:prstGeom prst="rect">
              <a:avLst/>
            </a:prstGeom>
            <a:solidFill>
              <a:srgbClr val="48D5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20" name="Rectangle 19">
              <a:extLst>
                <a:ext uri="{FF2B5EF4-FFF2-40B4-BE49-F238E27FC236}">
                  <a16:creationId xmlns:a16="http://schemas.microsoft.com/office/drawing/2014/main" id="{511051FA-DC8B-43D1-9F90-2EE7B902BF17}"/>
                </a:ext>
              </a:extLst>
            </p:cNvPr>
            <p:cNvSpPr/>
            <p:nvPr userDrawn="1"/>
          </p:nvSpPr>
          <p:spPr>
            <a:xfrm rot="10800000" flipV="1">
              <a:off x="662218" y="3110598"/>
              <a:ext cx="1407326" cy="64008"/>
            </a:xfrm>
            <a:prstGeom prst="rect">
              <a:avLst/>
            </a:prstGeom>
            <a:solidFill>
              <a:srgbClr val="001E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27" name="Rectangle 26">
              <a:extLst>
                <a:ext uri="{FF2B5EF4-FFF2-40B4-BE49-F238E27FC236}">
                  <a16:creationId xmlns:a16="http://schemas.microsoft.com/office/drawing/2014/main" id="{9A91A5B6-4DAB-45BA-B2A0-624AA0593967}"/>
                </a:ext>
              </a:extLst>
            </p:cNvPr>
            <p:cNvSpPr/>
            <p:nvPr userDrawn="1"/>
          </p:nvSpPr>
          <p:spPr>
            <a:xfrm rot="10800000" flipV="1">
              <a:off x="2038501" y="3110597"/>
              <a:ext cx="2287382" cy="64008"/>
            </a:xfrm>
            <a:prstGeom prst="rect">
              <a:avLst/>
            </a:prstGeom>
            <a:solidFill>
              <a:srgbClr val="0047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grpSp>
      <p:sp>
        <p:nvSpPr>
          <p:cNvPr id="22" name="Rectangle 21">
            <a:extLst>
              <a:ext uri="{FF2B5EF4-FFF2-40B4-BE49-F238E27FC236}">
                <a16:creationId xmlns:a16="http://schemas.microsoft.com/office/drawing/2014/main" id="{A557E1B6-570C-457A-AECB-1149D3892984}"/>
              </a:ext>
            </a:extLst>
          </p:cNvPr>
          <p:cNvSpPr/>
          <p:nvPr userDrawn="1"/>
        </p:nvSpPr>
        <p:spPr>
          <a:xfrm>
            <a:off x="505655" y="6465608"/>
            <a:ext cx="3969203" cy="338554"/>
          </a:xfrm>
          <a:prstGeom prst="rect">
            <a:avLst/>
          </a:prstGeom>
        </p:spPr>
        <p:txBody>
          <a:bodyPr wrap="square" lIns="0">
            <a:spAutoFit/>
          </a:bodyPr>
          <a:lstStyle/>
          <a:p>
            <a:r>
              <a:rPr lang="en-US" sz="800" dirty="0">
                <a:solidFill>
                  <a:srgbClr val="53565A"/>
                </a:solidFill>
                <a:effectLst/>
              </a:rPr>
              <a:t>CONFIDENTIAL. </a:t>
            </a:r>
            <a:r>
              <a:rPr lang="en-US" sz="800" dirty="0">
                <a:solidFill>
                  <a:schemeClr val="bg2"/>
                </a:solidFill>
                <a:latin typeface="Arial" panose="020B0604020202020204" pitchFamily="34" charset="0"/>
                <a:cs typeface="Arial" panose="020B0604020202020204" pitchFamily="34" charset="0"/>
              </a:rPr>
              <a:t>Services not available everywhere. ©2023 CenturyLink. All Rights Reserved. </a:t>
            </a:r>
          </a:p>
        </p:txBody>
      </p:sp>
      <p:pic>
        <p:nvPicPr>
          <p:cNvPr id="23" name="Picture 22">
            <a:extLst>
              <a:ext uri="{FF2B5EF4-FFF2-40B4-BE49-F238E27FC236}">
                <a16:creationId xmlns:a16="http://schemas.microsoft.com/office/drawing/2014/main" id="{FDF72D37-EDFE-49E5-BA08-AC17FB61E0AF}"/>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785351" y="6129650"/>
            <a:ext cx="2106167" cy="424860"/>
          </a:xfrm>
          <a:prstGeom prst="rect">
            <a:avLst/>
          </a:prstGeom>
        </p:spPr>
      </p:pic>
      <p:sp>
        <p:nvSpPr>
          <p:cNvPr id="24" name="Title 1">
            <a:extLst>
              <a:ext uri="{FF2B5EF4-FFF2-40B4-BE49-F238E27FC236}">
                <a16:creationId xmlns:a16="http://schemas.microsoft.com/office/drawing/2014/main" id="{BC1F1FE3-0556-491E-943C-5BF2A8B7E893}"/>
              </a:ext>
            </a:extLst>
          </p:cNvPr>
          <p:cNvSpPr>
            <a:spLocks noGrp="1"/>
          </p:cNvSpPr>
          <p:nvPr>
            <p:ph type="ctrTitle" hasCustomPrompt="1"/>
          </p:nvPr>
        </p:nvSpPr>
        <p:spPr>
          <a:xfrm>
            <a:off x="386813" y="4296614"/>
            <a:ext cx="10986891" cy="1163565"/>
          </a:xfrm>
        </p:spPr>
        <p:txBody>
          <a:bodyPr anchor="b">
            <a:noAutofit/>
          </a:bodyPr>
          <a:lstStyle>
            <a:lvl1pPr algn="l">
              <a:defRPr sz="3733" b="1" baseline="0">
                <a:solidFill>
                  <a:schemeClr val="bg1"/>
                </a:solidFill>
                <a:latin typeface="Arial" panose="020B0604020202020204" pitchFamily="34" charset="0"/>
                <a:cs typeface="Arial" panose="020B0604020202020204" pitchFamily="34" charset="0"/>
              </a:defRPr>
            </a:lvl1pPr>
          </a:lstStyle>
          <a:p>
            <a:r>
              <a:rPr lang="en-US" dirty="0"/>
              <a:t>Presentation title</a:t>
            </a:r>
            <a:br>
              <a:rPr lang="en-US" dirty="0"/>
            </a:br>
            <a:r>
              <a:rPr lang="en-US" dirty="0"/>
              <a:t>presentation title</a:t>
            </a:r>
          </a:p>
        </p:txBody>
      </p:sp>
      <p:sp>
        <p:nvSpPr>
          <p:cNvPr id="25" name="Subtitle 2">
            <a:extLst>
              <a:ext uri="{FF2B5EF4-FFF2-40B4-BE49-F238E27FC236}">
                <a16:creationId xmlns:a16="http://schemas.microsoft.com/office/drawing/2014/main" id="{E38DF030-9074-4822-AD46-E174D66BEEBB}"/>
              </a:ext>
            </a:extLst>
          </p:cNvPr>
          <p:cNvSpPr>
            <a:spLocks noGrp="1"/>
          </p:cNvSpPr>
          <p:nvPr>
            <p:ph type="subTitle" idx="1" hasCustomPrompt="1"/>
          </p:nvPr>
        </p:nvSpPr>
        <p:spPr>
          <a:xfrm>
            <a:off x="386814" y="5439897"/>
            <a:ext cx="8777284" cy="525516"/>
          </a:xfrm>
          <a:prstGeom prst="rect">
            <a:avLst/>
          </a:prstGeom>
        </p:spPr>
        <p:txBody>
          <a:bodyPr anchor="t">
            <a:noAutofit/>
          </a:bodyPr>
          <a:lstStyle>
            <a:lvl1pPr marL="0" indent="0" algn="l">
              <a:buNone/>
              <a:defRPr sz="2400">
                <a:solidFill>
                  <a:schemeClr val="bg2"/>
                </a:solidFill>
                <a:latin typeface="Arial" panose="020B0604020202020204" pitchFamily="34" charset="0"/>
                <a:cs typeface="Arial" panose="020B0604020202020204" pitchFamily="34" charset="0"/>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dirty="0"/>
              <a:t>Presentation sub-titles</a:t>
            </a:r>
          </a:p>
        </p:txBody>
      </p:sp>
      <p:sp>
        <p:nvSpPr>
          <p:cNvPr id="26" name="Text Placeholder 4">
            <a:extLst>
              <a:ext uri="{FF2B5EF4-FFF2-40B4-BE49-F238E27FC236}">
                <a16:creationId xmlns:a16="http://schemas.microsoft.com/office/drawing/2014/main" id="{3BDFE250-BF6A-4940-9E22-6EE42EC64866}"/>
              </a:ext>
            </a:extLst>
          </p:cNvPr>
          <p:cNvSpPr>
            <a:spLocks noGrp="1"/>
          </p:cNvSpPr>
          <p:nvPr>
            <p:ph type="body" sz="quarter" idx="10" hasCustomPrompt="1"/>
          </p:nvPr>
        </p:nvSpPr>
        <p:spPr>
          <a:xfrm>
            <a:off x="386814" y="5992479"/>
            <a:ext cx="2187909" cy="356287"/>
          </a:xfrm>
        </p:spPr>
        <p:txBody>
          <a:bodyPr>
            <a:normAutofit/>
          </a:bodyPr>
          <a:lstStyle>
            <a:lvl1pPr marL="0" indent="0">
              <a:buNone/>
              <a:defRPr sz="1600">
                <a:solidFill>
                  <a:schemeClr val="bg2"/>
                </a:solidFill>
              </a:defRPr>
            </a:lvl1pPr>
          </a:lstStyle>
          <a:p>
            <a:pPr lvl="0"/>
            <a:r>
              <a:rPr lang="en-US" dirty="0"/>
              <a:t>Date</a:t>
            </a:r>
          </a:p>
        </p:txBody>
      </p:sp>
    </p:spTree>
    <p:extLst>
      <p:ext uri="{BB962C8B-B14F-4D97-AF65-F5344CB8AC3E}">
        <p14:creationId xmlns:p14="http://schemas.microsoft.com/office/powerpoint/2010/main" val="550641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5_Title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F45AB8AE-8485-4F79-AB7A-7365E6ABEDD5}"/>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
            <a:ext cx="12192000" cy="5824385"/>
          </a:xfrm>
          <a:prstGeom prst="rect">
            <a:avLst/>
          </a:prstGeom>
        </p:spPr>
      </p:pic>
      <p:sp>
        <p:nvSpPr>
          <p:cNvPr id="29" name="Rectangle 28">
            <a:extLst>
              <a:ext uri="{FF2B5EF4-FFF2-40B4-BE49-F238E27FC236}">
                <a16:creationId xmlns:a16="http://schemas.microsoft.com/office/drawing/2014/main" id="{531D80B1-17AB-43F7-B5BB-3120236635E3}"/>
              </a:ext>
            </a:extLst>
          </p:cNvPr>
          <p:cNvSpPr/>
          <p:nvPr userDrawn="1"/>
        </p:nvSpPr>
        <p:spPr>
          <a:xfrm rot="10800000">
            <a:off x="-8088" y="3968907"/>
            <a:ext cx="12200088" cy="291872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30" name="Rectangle 29">
            <a:extLst>
              <a:ext uri="{FF2B5EF4-FFF2-40B4-BE49-F238E27FC236}">
                <a16:creationId xmlns:a16="http://schemas.microsoft.com/office/drawing/2014/main" id="{0F0A9BA5-F363-4AA3-B671-B6152A6A9256}"/>
              </a:ext>
            </a:extLst>
          </p:cNvPr>
          <p:cNvSpPr/>
          <p:nvPr userDrawn="1"/>
        </p:nvSpPr>
        <p:spPr>
          <a:xfrm>
            <a:off x="505655" y="6465608"/>
            <a:ext cx="3969203" cy="338554"/>
          </a:xfrm>
          <a:prstGeom prst="rect">
            <a:avLst/>
          </a:prstGeom>
        </p:spPr>
        <p:txBody>
          <a:bodyPr wrap="square" lIns="0">
            <a:spAutoFit/>
          </a:bodyPr>
          <a:lstStyle/>
          <a:p>
            <a:r>
              <a:rPr lang="en-US" sz="800" dirty="0">
                <a:solidFill>
                  <a:srgbClr val="53565A"/>
                </a:solidFill>
                <a:effectLst/>
              </a:rPr>
              <a:t>CONFIDENTIAL. </a:t>
            </a:r>
            <a:r>
              <a:rPr lang="en-US" sz="800" dirty="0">
                <a:solidFill>
                  <a:schemeClr val="bg2"/>
                </a:solidFill>
                <a:latin typeface="Arial" panose="020B0604020202020204" pitchFamily="34" charset="0"/>
                <a:cs typeface="Arial" panose="020B0604020202020204" pitchFamily="34" charset="0"/>
              </a:rPr>
              <a:t>Services not available everywhere. </a:t>
            </a:r>
            <a:r>
              <a:rPr lang="en-US" sz="800">
                <a:solidFill>
                  <a:schemeClr val="bg2"/>
                </a:solidFill>
                <a:latin typeface="Arial" panose="020B0604020202020204" pitchFamily="34" charset="0"/>
                <a:cs typeface="Arial" panose="020B0604020202020204" pitchFamily="34" charset="0"/>
              </a:rPr>
              <a:t>©2023 </a:t>
            </a:r>
            <a:r>
              <a:rPr lang="en-US" sz="800" dirty="0">
                <a:solidFill>
                  <a:schemeClr val="bg2"/>
                </a:solidFill>
                <a:latin typeface="Arial" panose="020B0604020202020204" pitchFamily="34" charset="0"/>
                <a:cs typeface="Arial" panose="020B0604020202020204" pitchFamily="34" charset="0"/>
              </a:rPr>
              <a:t>CenturyLink. All Rights Reserved. </a:t>
            </a:r>
          </a:p>
        </p:txBody>
      </p:sp>
      <p:pic>
        <p:nvPicPr>
          <p:cNvPr id="31" name="Picture 30">
            <a:extLst>
              <a:ext uri="{FF2B5EF4-FFF2-40B4-BE49-F238E27FC236}">
                <a16:creationId xmlns:a16="http://schemas.microsoft.com/office/drawing/2014/main" id="{E202CB56-0743-4D8F-A593-DFFE454C387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785351" y="6129650"/>
            <a:ext cx="2106167" cy="424860"/>
          </a:xfrm>
          <a:prstGeom prst="rect">
            <a:avLst/>
          </a:prstGeom>
        </p:spPr>
      </p:pic>
      <p:sp>
        <p:nvSpPr>
          <p:cNvPr id="32" name="Title 1">
            <a:extLst>
              <a:ext uri="{FF2B5EF4-FFF2-40B4-BE49-F238E27FC236}">
                <a16:creationId xmlns:a16="http://schemas.microsoft.com/office/drawing/2014/main" id="{8F5CE961-AB4B-46D0-AE42-45BFF7818E2E}"/>
              </a:ext>
            </a:extLst>
          </p:cNvPr>
          <p:cNvSpPr>
            <a:spLocks noGrp="1"/>
          </p:cNvSpPr>
          <p:nvPr>
            <p:ph type="ctrTitle" hasCustomPrompt="1"/>
          </p:nvPr>
        </p:nvSpPr>
        <p:spPr>
          <a:xfrm>
            <a:off x="386813" y="4296614"/>
            <a:ext cx="10986891" cy="1163565"/>
          </a:xfrm>
        </p:spPr>
        <p:txBody>
          <a:bodyPr anchor="b">
            <a:noAutofit/>
          </a:bodyPr>
          <a:lstStyle>
            <a:lvl1pPr algn="l">
              <a:defRPr sz="3733" b="1" baseline="0">
                <a:solidFill>
                  <a:schemeClr val="bg1"/>
                </a:solidFill>
                <a:latin typeface="Arial" panose="020B0604020202020204" pitchFamily="34" charset="0"/>
                <a:cs typeface="Arial" panose="020B0604020202020204" pitchFamily="34" charset="0"/>
              </a:defRPr>
            </a:lvl1pPr>
          </a:lstStyle>
          <a:p>
            <a:r>
              <a:rPr lang="en-US" dirty="0"/>
              <a:t>Presentation title</a:t>
            </a:r>
            <a:br>
              <a:rPr lang="en-US" dirty="0"/>
            </a:br>
            <a:r>
              <a:rPr lang="en-US" dirty="0"/>
              <a:t>presentation title</a:t>
            </a:r>
          </a:p>
        </p:txBody>
      </p:sp>
      <p:sp>
        <p:nvSpPr>
          <p:cNvPr id="33" name="Subtitle 2">
            <a:extLst>
              <a:ext uri="{FF2B5EF4-FFF2-40B4-BE49-F238E27FC236}">
                <a16:creationId xmlns:a16="http://schemas.microsoft.com/office/drawing/2014/main" id="{2BBD532C-93A2-4E42-937C-701CF5843093}"/>
              </a:ext>
            </a:extLst>
          </p:cNvPr>
          <p:cNvSpPr>
            <a:spLocks noGrp="1"/>
          </p:cNvSpPr>
          <p:nvPr>
            <p:ph type="subTitle" idx="1" hasCustomPrompt="1"/>
          </p:nvPr>
        </p:nvSpPr>
        <p:spPr>
          <a:xfrm>
            <a:off x="386814" y="5439897"/>
            <a:ext cx="8777284" cy="525516"/>
          </a:xfrm>
          <a:prstGeom prst="rect">
            <a:avLst/>
          </a:prstGeom>
        </p:spPr>
        <p:txBody>
          <a:bodyPr anchor="t">
            <a:noAutofit/>
          </a:bodyPr>
          <a:lstStyle>
            <a:lvl1pPr marL="0" indent="0" algn="l">
              <a:buNone/>
              <a:defRPr sz="2400">
                <a:solidFill>
                  <a:schemeClr val="bg2"/>
                </a:solidFill>
                <a:latin typeface="Arial" panose="020B0604020202020204" pitchFamily="34" charset="0"/>
                <a:cs typeface="Arial" panose="020B0604020202020204" pitchFamily="34" charset="0"/>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dirty="0"/>
              <a:t>Presentation sub-titles</a:t>
            </a:r>
          </a:p>
        </p:txBody>
      </p:sp>
      <p:sp>
        <p:nvSpPr>
          <p:cNvPr id="34" name="Text Placeholder 4">
            <a:extLst>
              <a:ext uri="{FF2B5EF4-FFF2-40B4-BE49-F238E27FC236}">
                <a16:creationId xmlns:a16="http://schemas.microsoft.com/office/drawing/2014/main" id="{B56077D2-EB9F-41F4-A3CF-2BA9D10C364A}"/>
              </a:ext>
            </a:extLst>
          </p:cNvPr>
          <p:cNvSpPr>
            <a:spLocks noGrp="1"/>
          </p:cNvSpPr>
          <p:nvPr>
            <p:ph type="body" sz="quarter" idx="10" hasCustomPrompt="1"/>
          </p:nvPr>
        </p:nvSpPr>
        <p:spPr>
          <a:xfrm>
            <a:off x="386814" y="5992479"/>
            <a:ext cx="2187909" cy="356287"/>
          </a:xfrm>
        </p:spPr>
        <p:txBody>
          <a:bodyPr>
            <a:normAutofit/>
          </a:bodyPr>
          <a:lstStyle>
            <a:lvl1pPr marL="0" indent="0">
              <a:buNone/>
              <a:defRPr sz="1600">
                <a:solidFill>
                  <a:schemeClr val="bg2"/>
                </a:solidFill>
              </a:defRPr>
            </a:lvl1pPr>
          </a:lstStyle>
          <a:p>
            <a:pPr lvl="0"/>
            <a:r>
              <a:rPr lang="en-US" dirty="0"/>
              <a:t>Date</a:t>
            </a:r>
          </a:p>
        </p:txBody>
      </p:sp>
      <p:grpSp>
        <p:nvGrpSpPr>
          <p:cNvPr id="35" name="Group 34">
            <a:extLst>
              <a:ext uri="{FF2B5EF4-FFF2-40B4-BE49-F238E27FC236}">
                <a16:creationId xmlns:a16="http://schemas.microsoft.com/office/drawing/2014/main" id="{A2181D99-5398-4B84-AC5C-9B063739880B}"/>
              </a:ext>
            </a:extLst>
          </p:cNvPr>
          <p:cNvGrpSpPr/>
          <p:nvPr userDrawn="1"/>
        </p:nvGrpSpPr>
        <p:grpSpPr>
          <a:xfrm>
            <a:off x="-10995" y="3948980"/>
            <a:ext cx="12205901" cy="97536"/>
            <a:chOff x="662218" y="3110596"/>
            <a:chExt cx="9154426" cy="64010"/>
          </a:xfrm>
        </p:grpSpPr>
        <p:sp>
          <p:nvSpPr>
            <p:cNvPr id="36" name="Rectangle 35">
              <a:extLst>
                <a:ext uri="{FF2B5EF4-FFF2-40B4-BE49-F238E27FC236}">
                  <a16:creationId xmlns:a16="http://schemas.microsoft.com/office/drawing/2014/main" id="{64428FAE-B5A0-4DBB-B65B-F9561F16B049}"/>
                </a:ext>
              </a:extLst>
            </p:cNvPr>
            <p:cNvSpPr/>
            <p:nvPr userDrawn="1"/>
          </p:nvSpPr>
          <p:spPr>
            <a:xfrm rot="10800000" flipV="1">
              <a:off x="664608" y="3110596"/>
              <a:ext cx="9152036" cy="64009"/>
            </a:xfrm>
            <a:prstGeom prst="rect">
              <a:avLst/>
            </a:prstGeom>
            <a:solidFill>
              <a:srgbClr val="48D5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37" name="Rectangle 36">
              <a:extLst>
                <a:ext uri="{FF2B5EF4-FFF2-40B4-BE49-F238E27FC236}">
                  <a16:creationId xmlns:a16="http://schemas.microsoft.com/office/drawing/2014/main" id="{6BDA2710-4228-4A09-AE4D-9208D547A77D}"/>
                </a:ext>
              </a:extLst>
            </p:cNvPr>
            <p:cNvSpPr/>
            <p:nvPr userDrawn="1"/>
          </p:nvSpPr>
          <p:spPr>
            <a:xfrm rot="10800000" flipV="1">
              <a:off x="662218" y="3110598"/>
              <a:ext cx="1407326" cy="64008"/>
            </a:xfrm>
            <a:prstGeom prst="rect">
              <a:avLst/>
            </a:prstGeom>
            <a:solidFill>
              <a:srgbClr val="001E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38" name="Rectangle 37">
              <a:extLst>
                <a:ext uri="{FF2B5EF4-FFF2-40B4-BE49-F238E27FC236}">
                  <a16:creationId xmlns:a16="http://schemas.microsoft.com/office/drawing/2014/main" id="{8EBEB1B3-AF56-4B97-829E-08F7C3AE7735}"/>
                </a:ext>
              </a:extLst>
            </p:cNvPr>
            <p:cNvSpPr/>
            <p:nvPr userDrawn="1"/>
          </p:nvSpPr>
          <p:spPr>
            <a:xfrm rot="10800000" flipV="1">
              <a:off x="2038501" y="3110597"/>
              <a:ext cx="2287382" cy="64008"/>
            </a:xfrm>
            <a:prstGeom prst="rect">
              <a:avLst/>
            </a:prstGeom>
            <a:solidFill>
              <a:srgbClr val="0047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grpSp>
    </p:spTree>
    <p:extLst>
      <p:ext uri="{BB962C8B-B14F-4D97-AF65-F5344CB8AC3E}">
        <p14:creationId xmlns:p14="http://schemas.microsoft.com/office/powerpoint/2010/main" val="3300825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C6857BF-80BD-4328-93BA-2AEF8365228D}" type="slidenum">
              <a:rPr lang="en-US"/>
              <a:pPr>
                <a:defRPr/>
              </a:pPr>
              <a:t>‹#›</a:t>
            </a:fld>
            <a:endParaRPr lang="en-US" dirty="0"/>
          </a:p>
        </p:txBody>
      </p:sp>
    </p:spTree>
    <p:extLst>
      <p:ext uri="{BB962C8B-B14F-4D97-AF65-F5344CB8AC3E}">
        <p14:creationId xmlns:p14="http://schemas.microsoft.com/office/powerpoint/2010/main" val="4153535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02565-8E95-41A1-8B09-96CE87192162}"/>
              </a:ext>
            </a:extLst>
          </p:cNvPr>
          <p:cNvSpPr>
            <a:spLocks noGrp="1"/>
          </p:cNvSpPr>
          <p:nvPr>
            <p:ph type="title" hasCustomPrompt="1"/>
          </p:nvPr>
        </p:nvSpPr>
        <p:spPr>
          <a:xfrm>
            <a:off x="616227" y="487680"/>
            <a:ext cx="11009303" cy="731520"/>
          </a:xfrm>
        </p:spPr>
        <p:txBody>
          <a:bodyPr/>
          <a:lstStyle>
            <a:lvl1pPr>
              <a:defRPr/>
            </a:lvl1pPr>
          </a:lstStyle>
          <a:p>
            <a:r>
              <a:rPr lang="en-US" dirty="0"/>
              <a:t>Click to edit master title style</a:t>
            </a:r>
          </a:p>
        </p:txBody>
      </p:sp>
      <p:sp>
        <p:nvSpPr>
          <p:cNvPr id="4" name="Slide Number Placeholder 3">
            <a:extLst>
              <a:ext uri="{FF2B5EF4-FFF2-40B4-BE49-F238E27FC236}">
                <a16:creationId xmlns:a16="http://schemas.microsoft.com/office/drawing/2014/main" id="{EA14B1CF-9211-45F4-9074-98470BB3BABD}"/>
              </a:ext>
            </a:extLst>
          </p:cNvPr>
          <p:cNvSpPr>
            <a:spLocks noGrp="1"/>
          </p:cNvSpPr>
          <p:nvPr>
            <p:ph type="sldNum" sz="quarter" idx="11"/>
          </p:nvPr>
        </p:nvSpPr>
        <p:spPr/>
        <p:txBody>
          <a:bodyPr/>
          <a:lstStyle/>
          <a:p>
            <a:fld id="{185C2901-FBA6-BB4C-9E37-0DE277938E89}" type="slidenum">
              <a:rPr lang="en-US" smtClean="0"/>
              <a:pPr/>
              <a:t>‹#›</a:t>
            </a:fld>
            <a:endParaRPr lang="en-US"/>
          </a:p>
        </p:txBody>
      </p:sp>
      <p:sp>
        <p:nvSpPr>
          <p:cNvPr id="6" name="Text Placeholder 5">
            <a:extLst>
              <a:ext uri="{FF2B5EF4-FFF2-40B4-BE49-F238E27FC236}">
                <a16:creationId xmlns:a16="http://schemas.microsoft.com/office/drawing/2014/main" id="{30BE94AC-E1DB-44E5-83E6-66965E8A6C88}"/>
              </a:ext>
            </a:extLst>
          </p:cNvPr>
          <p:cNvSpPr>
            <a:spLocks noGrp="1"/>
          </p:cNvSpPr>
          <p:nvPr>
            <p:ph type="body" sz="quarter" idx="12" hasCustomPrompt="1"/>
          </p:nvPr>
        </p:nvSpPr>
        <p:spPr>
          <a:xfrm>
            <a:off x="609600" y="1449763"/>
            <a:ext cx="11008784" cy="4403099"/>
          </a:xfrm>
        </p:spPr>
        <p:txBody>
          <a:bodyPr/>
          <a:lstStyle>
            <a:lvl1pP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88088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option2">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A9ED6C0-5531-4F4A-92ED-AAF0796086B5}"/>
              </a:ext>
            </a:extLst>
          </p:cNvPr>
          <p:cNvSpPr/>
          <p:nvPr userDrawn="1"/>
        </p:nvSpPr>
        <p:spPr>
          <a:xfrm rot="10800000">
            <a:off x="0" y="10985"/>
            <a:ext cx="12192000" cy="686664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latin typeface="Arial" panose="020B0604020202020204" pitchFamily="34" charset="0"/>
            </a:endParaRPr>
          </a:p>
        </p:txBody>
      </p:sp>
      <p:sp>
        <p:nvSpPr>
          <p:cNvPr id="2" name="Title 1"/>
          <p:cNvSpPr>
            <a:spLocks noGrp="1"/>
          </p:cNvSpPr>
          <p:nvPr userDrawn="1">
            <p:ph type="ctrTitle"/>
          </p:nvPr>
        </p:nvSpPr>
        <p:spPr>
          <a:xfrm>
            <a:off x="762738" y="838060"/>
            <a:ext cx="10986891" cy="1248909"/>
          </a:xfrm>
        </p:spPr>
        <p:txBody>
          <a:bodyPr anchor="b">
            <a:noAutofit/>
          </a:bodyPr>
          <a:lstStyle>
            <a:lvl1pPr algn="ctr">
              <a:defRPr sz="3733" b="1" baseline="0">
                <a:solidFill>
                  <a:schemeClr val="bg1"/>
                </a:solidFill>
                <a:latin typeface="Arial" panose="020B0604020202020204" pitchFamily="34" charset="0"/>
                <a:cs typeface="Arial" panose="020B0604020202020204" pitchFamily="34" charset="0"/>
              </a:defRPr>
            </a:lvl1pPr>
          </a:lstStyle>
          <a:p>
            <a:endParaRPr lang="en-US" dirty="0"/>
          </a:p>
        </p:txBody>
      </p:sp>
      <p:sp>
        <p:nvSpPr>
          <p:cNvPr id="3" name="Subtitle 2"/>
          <p:cNvSpPr>
            <a:spLocks noGrp="1"/>
          </p:cNvSpPr>
          <p:nvPr userDrawn="1">
            <p:ph type="subTitle" idx="1"/>
          </p:nvPr>
        </p:nvSpPr>
        <p:spPr>
          <a:xfrm>
            <a:off x="1613856" y="2144710"/>
            <a:ext cx="8964289" cy="3759199"/>
          </a:xfrm>
          <a:prstGeom prst="rect">
            <a:avLst/>
          </a:prstGeom>
        </p:spPr>
        <p:txBody>
          <a:bodyPr anchor="t">
            <a:noAutofit/>
          </a:bodyPr>
          <a:lstStyle>
            <a:lvl1pPr marL="0" indent="0" algn="l">
              <a:buNone/>
              <a:defRPr sz="2133">
                <a:solidFill>
                  <a:srgbClr val="000000"/>
                </a:solidFill>
                <a:latin typeface="Arial" panose="020B0604020202020204" pitchFamily="34" charset="0"/>
                <a:cs typeface="Arial" panose="020B0604020202020204" pitchFamily="34" charset="0"/>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pPr algn="ctr">
              <a:buFontTx/>
              <a:buNone/>
            </a:pPr>
            <a:endParaRPr lang="en-US" sz="2400" dirty="0"/>
          </a:p>
        </p:txBody>
      </p:sp>
      <p:sp>
        <p:nvSpPr>
          <p:cNvPr id="15" name="Rectangle 14">
            <a:extLst>
              <a:ext uri="{FF2B5EF4-FFF2-40B4-BE49-F238E27FC236}">
                <a16:creationId xmlns:a16="http://schemas.microsoft.com/office/drawing/2014/main" id="{C0DEC47D-1A48-44EB-B867-94E15F0FEEED}"/>
              </a:ext>
            </a:extLst>
          </p:cNvPr>
          <p:cNvSpPr/>
          <p:nvPr userDrawn="1"/>
        </p:nvSpPr>
        <p:spPr>
          <a:xfrm>
            <a:off x="882968" y="6450379"/>
            <a:ext cx="3969203" cy="338554"/>
          </a:xfrm>
          <a:prstGeom prst="rect">
            <a:avLst/>
          </a:prstGeom>
        </p:spPr>
        <p:txBody>
          <a:bodyPr wrap="square" lIns="0">
            <a:spAutoFit/>
          </a:bodyPr>
          <a:lstStyle/>
          <a:p>
            <a:r>
              <a:rPr lang="en-US" sz="800" dirty="0">
                <a:solidFill>
                  <a:srgbClr val="53565A"/>
                </a:solidFill>
                <a:effectLst/>
              </a:rPr>
              <a:t>CONFIDENTIAL. </a:t>
            </a:r>
            <a:r>
              <a:rPr lang="en-US" sz="800" dirty="0">
                <a:solidFill>
                  <a:srgbClr val="53565A"/>
                </a:solidFill>
                <a:latin typeface="Arial" panose="020B0604020202020204" pitchFamily="34" charset="0"/>
              </a:rPr>
              <a:t>Services not available everywhere. ©2023 CenturyLink. All Rights Reserved. </a:t>
            </a:r>
          </a:p>
        </p:txBody>
      </p:sp>
      <p:grpSp>
        <p:nvGrpSpPr>
          <p:cNvPr id="4" name="Group 3">
            <a:extLst>
              <a:ext uri="{FF2B5EF4-FFF2-40B4-BE49-F238E27FC236}">
                <a16:creationId xmlns:a16="http://schemas.microsoft.com/office/drawing/2014/main" id="{5273529C-4A9F-461F-A5FC-3EC56E406EC4}"/>
              </a:ext>
            </a:extLst>
          </p:cNvPr>
          <p:cNvGrpSpPr/>
          <p:nvPr userDrawn="1"/>
        </p:nvGrpSpPr>
        <p:grpSpPr>
          <a:xfrm>
            <a:off x="522682" y="6128375"/>
            <a:ext cx="11339119" cy="97536"/>
            <a:chOff x="639661" y="3110596"/>
            <a:chExt cx="8504339" cy="64010"/>
          </a:xfrm>
        </p:grpSpPr>
        <p:sp>
          <p:nvSpPr>
            <p:cNvPr id="13" name="Rectangle 12">
              <a:extLst>
                <a:ext uri="{FF2B5EF4-FFF2-40B4-BE49-F238E27FC236}">
                  <a16:creationId xmlns:a16="http://schemas.microsoft.com/office/drawing/2014/main" id="{821F0A9E-6444-4DAF-9D4B-82A254F890A0}"/>
                </a:ext>
              </a:extLst>
            </p:cNvPr>
            <p:cNvSpPr/>
            <p:nvPr userDrawn="1"/>
          </p:nvSpPr>
          <p:spPr>
            <a:xfrm rot="10800000" flipV="1">
              <a:off x="640079" y="3110596"/>
              <a:ext cx="8503921" cy="64009"/>
            </a:xfrm>
            <a:prstGeom prst="rect">
              <a:avLst/>
            </a:prstGeom>
            <a:solidFill>
              <a:srgbClr val="48D5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9" name="Rectangle 18">
              <a:extLst>
                <a:ext uri="{FF2B5EF4-FFF2-40B4-BE49-F238E27FC236}">
                  <a16:creationId xmlns:a16="http://schemas.microsoft.com/office/drawing/2014/main" id="{50CD38FE-7ED7-4189-8362-A5C1642B788C}"/>
                </a:ext>
              </a:extLst>
            </p:cNvPr>
            <p:cNvSpPr/>
            <p:nvPr userDrawn="1"/>
          </p:nvSpPr>
          <p:spPr>
            <a:xfrm rot="10800000" flipV="1">
              <a:off x="639661" y="3110597"/>
              <a:ext cx="3403700" cy="64008"/>
            </a:xfrm>
            <a:prstGeom prst="rect">
              <a:avLst/>
            </a:prstGeom>
            <a:solidFill>
              <a:srgbClr val="0047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8" name="Rectangle 17">
              <a:extLst>
                <a:ext uri="{FF2B5EF4-FFF2-40B4-BE49-F238E27FC236}">
                  <a16:creationId xmlns:a16="http://schemas.microsoft.com/office/drawing/2014/main" id="{19F0DC58-3826-42FE-BD11-9AFACF2125A9}"/>
                </a:ext>
              </a:extLst>
            </p:cNvPr>
            <p:cNvSpPr/>
            <p:nvPr userDrawn="1"/>
          </p:nvSpPr>
          <p:spPr>
            <a:xfrm rot="10800000" flipV="1">
              <a:off x="640079" y="3110598"/>
              <a:ext cx="1281170" cy="64008"/>
            </a:xfrm>
            <a:prstGeom prst="rect">
              <a:avLst/>
            </a:prstGeom>
            <a:solidFill>
              <a:srgbClr val="001E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grpSp>
      <p:pic>
        <p:nvPicPr>
          <p:cNvPr id="20" name="Picture 19">
            <a:extLst>
              <a:ext uri="{FF2B5EF4-FFF2-40B4-BE49-F238E27FC236}">
                <a16:creationId xmlns:a16="http://schemas.microsoft.com/office/drawing/2014/main" id="{79346975-CBE7-4893-9F26-191863563F5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738095" y="388823"/>
            <a:ext cx="1834211" cy="370000"/>
          </a:xfrm>
          <a:prstGeom prst="rect">
            <a:avLst/>
          </a:prstGeom>
        </p:spPr>
      </p:pic>
    </p:spTree>
    <p:extLst>
      <p:ext uri="{BB962C8B-B14F-4D97-AF65-F5344CB8AC3E}">
        <p14:creationId xmlns:p14="http://schemas.microsoft.com/office/powerpoint/2010/main" val="1926580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02565-8E95-41A1-8B09-96CE87192162}"/>
              </a:ext>
            </a:extLst>
          </p:cNvPr>
          <p:cNvSpPr>
            <a:spLocks noGrp="1"/>
          </p:cNvSpPr>
          <p:nvPr>
            <p:ph type="title" hasCustomPrompt="1"/>
          </p:nvPr>
        </p:nvSpPr>
        <p:spPr>
          <a:xfrm>
            <a:off x="616227" y="487680"/>
            <a:ext cx="11009303" cy="731520"/>
          </a:xfrm>
        </p:spPr>
        <p:txBody>
          <a:bodyPr/>
          <a:lstStyle>
            <a:lvl1pPr>
              <a:defRPr/>
            </a:lvl1pPr>
          </a:lstStyle>
          <a:p>
            <a:r>
              <a:rPr lang="en-US" dirty="0"/>
              <a:t>Click to edit master title style</a:t>
            </a:r>
          </a:p>
        </p:txBody>
      </p:sp>
      <p:sp>
        <p:nvSpPr>
          <p:cNvPr id="4" name="Slide Number Placeholder 3">
            <a:extLst>
              <a:ext uri="{FF2B5EF4-FFF2-40B4-BE49-F238E27FC236}">
                <a16:creationId xmlns:a16="http://schemas.microsoft.com/office/drawing/2014/main" id="{EA14B1CF-9211-45F4-9074-98470BB3BABD}"/>
              </a:ext>
            </a:extLst>
          </p:cNvPr>
          <p:cNvSpPr>
            <a:spLocks noGrp="1"/>
          </p:cNvSpPr>
          <p:nvPr>
            <p:ph type="sldNum" sz="quarter" idx="11"/>
          </p:nvPr>
        </p:nvSpPr>
        <p:spPr/>
        <p:txBody>
          <a:bodyPr/>
          <a:lstStyle/>
          <a:p>
            <a:fld id="{185C2901-FBA6-BB4C-9E37-0DE277938E89}" type="slidenum">
              <a:rPr lang="en-US" smtClean="0"/>
              <a:pPr/>
              <a:t>‹#›</a:t>
            </a:fld>
            <a:endParaRPr lang="en-US"/>
          </a:p>
        </p:txBody>
      </p:sp>
      <p:sp>
        <p:nvSpPr>
          <p:cNvPr id="6" name="Text Placeholder 5">
            <a:extLst>
              <a:ext uri="{FF2B5EF4-FFF2-40B4-BE49-F238E27FC236}">
                <a16:creationId xmlns:a16="http://schemas.microsoft.com/office/drawing/2014/main" id="{30BE94AC-E1DB-44E5-83E6-66965E8A6C88}"/>
              </a:ext>
            </a:extLst>
          </p:cNvPr>
          <p:cNvSpPr>
            <a:spLocks noGrp="1"/>
          </p:cNvSpPr>
          <p:nvPr>
            <p:ph type="body" sz="quarter" idx="12" hasCustomPrompt="1"/>
          </p:nvPr>
        </p:nvSpPr>
        <p:spPr>
          <a:xfrm>
            <a:off x="609600" y="1449763"/>
            <a:ext cx="5234432" cy="4403099"/>
          </a:xfrm>
        </p:spPr>
        <p:txBody>
          <a:bodyPr/>
          <a:lstStyle>
            <a:lvl1pP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5">
            <a:extLst>
              <a:ext uri="{FF2B5EF4-FFF2-40B4-BE49-F238E27FC236}">
                <a16:creationId xmlns:a16="http://schemas.microsoft.com/office/drawing/2014/main" id="{11CC50BD-0295-4220-B5A4-7C78DC369C78}"/>
              </a:ext>
            </a:extLst>
          </p:cNvPr>
          <p:cNvSpPr>
            <a:spLocks noGrp="1"/>
          </p:cNvSpPr>
          <p:nvPr>
            <p:ph type="body" sz="quarter" idx="13" hasCustomPrompt="1"/>
          </p:nvPr>
        </p:nvSpPr>
        <p:spPr>
          <a:xfrm>
            <a:off x="6347968" y="1449763"/>
            <a:ext cx="5234432" cy="4403099"/>
          </a:xfrm>
        </p:spPr>
        <p:txBody>
          <a:bodyPr/>
          <a:lstStyle>
            <a:lvl1pP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74847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slide 2">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636AAE3-ABC0-49C8-9F30-B7A6BC226CEC}"/>
              </a:ext>
            </a:extLst>
          </p:cNvPr>
          <p:cNvSpPr/>
          <p:nvPr userDrawn="1"/>
        </p:nvSpPr>
        <p:spPr>
          <a:xfrm rot="10800000">
            <a:off x="0" y="10985"/>
            <a:ext cx="12192000" cy="686664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latin typeface="Arial" panose="020B0604020202020204" pitchFamily="34" charset="0"/>
            </a:endParaRPr>
          </a:p>
        </p:txBody>
      </p:sp>
      <p:pic>
        <p:nvPicPr>
          <p:cNvPr id="16" name="Picture 11">
            <a:extLst>
              <a:ext uri="{FF2B5EF4-FFF2-40B4-BE49-F238E27FC236}">
                <a16:creationId xmlns:a16="http://schemas.microsoft.com/office/drawing/2014/main" id="{B278E78B-B322-4C6D-9EEF-7F592D3C382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57" y="19631"/>
            <a:ext cx="12192000" cy="6858000"/>
          </a:xfrm>
          <a:prstGeom prst="rect">
            <a:avLst/>
          </a:prstGeom>
        </p:spPr>
      </p:pic>
      <p:sp>
        <p:nvSpPr>
          <p:cNvPr id="2" name="Title 1"/>
          <p:cNvSpPr>
            <a:spLocks noGrp="1"/>
          </p:cNvSpPr>
          <p:nvPr userDrawn="1">
            <p:ph type="ctrTitle" hasCustomPrompt="1"/>
          </p:nvPr>
        </p:nvSpPr>
        <p:spPr>
          <a:xfrm>
            <a:off x="762738" y="3177509"/>
            <a:ext cx="10986891" cy="879475"/>
          </a:xfrm>
        </p:spPr>
        <p:txBody>
          <a:bodyPr anchor="ctr">
            <a:noAutofit/>
          </a:bodyPr>
          <a:lstStyle>
            <a:lvl1pPr algn="l">
              <a:defRPr sz="3733" b="1" baseline="0">
                <a:solidFill>
                  <a:schemeClr val="bg1"/>
                </a:solidFill>
                <a:latin typeface="Arial" panose="020B0604020202020204" pitchFamily="34" charset="0"/>
                <a:cs typeface="Arial" panose="020B0604020202020204" pitchFamily="34" charset="0"/>
              </a:defRPr>
            </a:lvl1pPr>
          </a:lstStyle>
          <a:p>
            <a:r>
              <a:rPr lang="en-US" dirty="0"/>
              <a:t>Section title</a:t>
            </a:r>
          </a:p>
        </p:txBody>
      </p:sp>
      <p:pic>
        <p:nvPicPr>
          <p:cNvPr id="19" name="Picture 18">
            <a:extLst>
              <a:ext uri="{FF2B5EF4-FFF2-40B4-BE49-F238E27FC236}">
                <a16:creationId xmlns:a16="http://schemas.microsoft.com/office/drawing/2014/main" id="{78C9AEA6-AECB-478B-A575-53F9135BA290}"/>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9717076" y="358791"/>
            <a:ext cx="1877197" cy="441956"/>
          </a:xfrm>
          <a:prstGeom prst="rect">
            <a:avLst/>
          </a:prstGeom>
        </p:spPr>
      </p:pic>
      <p:grpSp>
        <p:nvGrpSpPr>
          <p:cNvPr id="26" name="Group 25">
            <a:extLst>
              <a:ext uri="{FF2B5EF4-FFF2-40B4-BE49-F238E27FC236}">
                <a16:creationId xmlns:a16="http://schemas.microsoft.com/office/drawing/2014/main" id="{FCA7B3DB-9CCB-4B97-96A0-C4C57F057567}"/>
              </a:ext>
            </a:extLst>
          </p:cNvPr>
          <p:cNvGrpSpPr/>
          <p:nvPr userDrawn="1"/>
        </p:nvGrpSpPr>
        <p:grpSpPr>
          <a:xfrm>
            <a:off x="852882" y="4147461"/>
            <a:ext cx="11339119" cy="97536"/>
            <a:chOff x="639661" y="3110596"/>
            <a:chExt cx="8504339" cy="64010"/>
          </a:xfrm>
        </p:grpSpPr>
        <p:sp>
          <p:nvSpPr>
            <p:cNvPr id="27" name="Rectangle 26">
              <a:extLst>
                <a:ext uri="{FF2B5EF4-FFF2-40B4-BE49-F238E27FC236}">
                  <a16:creationId xmlns:a16="http://schemas.microsoft.com/office/drawing/2014/main" id="{0D59D1CC-4DE6-4281-BD84-C084168331A2}"/>
                </a:ext>
              </a:extLst>
            </p:cNvPr>
            <p:cNvSpPr/>
            <p:nvPr userDrawn="1"/>
          </p:nvSpPr>
          <p:spPr>
            <a:xfrm rot="10800000" flipV="1">
              <a:off x="640079" y="3110596"/>
              <a:ext cx="8503921" cy="64009"/>
            </a:xfrm>
            <a:prstGeom prst="rect">
              <a:avLst/>
            </a:prstGeom>
            <a:solidFill>
              <a:srgbClr val="48D5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28" name="Rectangle 27">
              <a:extLst>
                <a:ext uri="{FF2B5EF4-FFF2-40B4-BE49-F238E27FC236}">
                  <a16:creationId xmlns:a16="http://schemas.microsoft.com/office/drawing/2014/main" id="{1253F951-23CB-44BC-8AEF-A96E82A1B70C}"/>
                </a:ext>
              </a:extLst>
            </p:cNvPr>
            <p:cNvSpPr/>
            <p:nvPr userDrawn="1"/>
          </p:nvSpPr>
          <p:spPr>
            <a:xfrm rot="10800000" flipV="1">
              <a:off x="639661" y="3110597"/>
              <a:ext cx="3403700" cy="64008"/>
            </a:xfrm>
            <a:prstGeom prst="rect">
              <a:avLst/>
            </a:prstGeom>
            <a:solidFill>
              <a:srgbClr val="0047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29" name="Rectangle 28">
              <a:extLst>
                <a:ext uri="{FF2B5EF4-FFF2-40B4-BE49-F238E27FC236}">
                  <a16:creationId xmlns:a16="http://schemas.microsoft.com/office/drawing/2014/main" id="{4E83803F-A44F-415F-BA1D-D74FCF226CFC}"/>
                </a:ext>
              </a:extLst>
            </p:cNvPr>
            <p:cNvSpPr/>
            <p:nvPr userDrawn="1"/>
          </p:nvSpPr>
          <p:spPr>
            <a:xfrm rot="10800000" flipV="1">
              <a:off x="640079" y="3110598"/>
              <a:ext cx="1281170" cy="64008"/>
            </a:xfrm>
            <a:prstGeom prst="rect">
              <a:avLst/>
            </a:prstGeom>
            <a:solidFill>
              <a:srgbClr val="001E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grpSp>
      <p:sp>
        <p:nvSpPr>
          <p:cNvPr id="11" name="Rectangle 10">
            <a:extLst>
              <a:ext uri="{FF2B5EF4-FFF2-40B4-BE49-F238E27FC236}">
                <a16:creationId xmlns:a16="http://schemas.microsoft.com/office/drawing/2014/main" id="{E4918DDA-C8CA-4584-B756-0D76F324AC6F}"/>
              </a:ext>
            </a:extLst>
          </p:cNvPr>
          <p:cNvSpPr/>
          <p:nvPr userDrawn="1"/>
        </p:nvSpPr>
        <p:spPr>
          <a:xfrm>
            <a:off x="882968" y="6450379"/>
            <a:ext cx="3969203" cy="338554"/>
          </a:xfrm>
          <a:prstGeom prst="rect">
            <a:avLst/>
          </a:prstGeom>
        </p:spPr>
        <p:txBody>
          <a:bodyPr wrap="square" lIns="0">
            <a:spAutoFit/>
          </a:bodyPr>
          <a:lstStyle/>
          <a:p>
            <a:r>
              <a:rPr lang="en-US" sz="800" dirty="0">
                <a:solidFill>
                  <a:srgbClr val="53565A"/>
                </a:solidFill>
                <a:effectLst/>
              </a:rPr>
              <a:t>CONFIDENTIAL. Services not available everywhere. ©2023 CenturyLink. All Rights Reserved.</a:t>
            </a:r>
            <a:endParaRPr lang="en-US" sz="800" dirty="0">
              <a:solidFill>
                <a:srgbClr val="53565A"/>
              </a:solidFill>
              <a:latin typeface="Arial" panose="020B0604020202020204" pitchFamily="34" charset="0"/>
              <a:cs typeface="Arial" panose="020B0604020202020204" pitchFamily="34" charset="0"/>
            </a:endParaRPr>
          </a:p>
        </p:txBody>
      </p:sp>
      <p:pic>
        <p:nvPicPr>
          <p:cNvPr id="12" name="Picture 11">
            <a:extLst>
              <a:ext uri="{FF2B5EF4-FFF2-40B4-BE49-F238E27FC236}">
                <a16:creationId xmlns:a16="http://schemas.microsoft.com/office/drawing/2014/main" id="{56FEE215-8DAA-4722-841F-9397BEB86CAB}"/>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9738095" y="388823"/>
            <a:ext cx="1834211" cy="370000"/>
          </a:xfrm>
          <a:prstGeom prst="rect">
            <a:avLst/>
          </a:prstGeom>
        </p:spPr>
      </p:pic>
    </p:spTree>
    <p:extLst>
      <p:ext uri="{BB962C8B-B14F-4D97-AF65-F5344CB8AC3E}">
        <p14:creationId xmlns:p14="http://schemas.microsoft.com/office/powerpoint/2010/main" val="2932473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F4F1500-4622-2D44-8851-234B34A1836E}"/>
              </a:ext>
            </a:extLst>
          </p:cNvPr>
          <p:cNvSpPr>
            <a:spLocks noGrp="1"/>
          </p:cNvSpPr>
          <p:nvPr>
            <p:ph type="sldNum" sz="quarter" idx="10"/>
          </p:nvPr>
        </p:nvSpPr>
        <p:spPr/>
        <p:txBody>
          <a:bodyPr/>
          <a:lstStyle/>
          <a:p>
            <a:fld id="{185C2901-FBA6-BB4C-9E37-0DE277938E89}" type="slidenum">
              <a:rPr lang="en-US" smtClean="0"/>
              <a:pPr/>
              <a:t>‹#›</a:t>
            </a:fld>
            <a:endParaRPr lang="en-US"/>
          </a:p>
        </p:txBody>
      </p:sp>
      <p:sp>
        <p:nvSpPr>
          <p:cNvPr id="4" name="Title 1">
            <a:extLst>
              <a:ext uri="{FF2B5EF4-FFF2-40B4-BE49-F238E27FC236}">
                <a16:creationId xmlns:a16="http://schemas.microsoft.com/office/drawing/2014/main" id="{BB5CAD3A-E489-6C40-A511-68744ED4098C}"/>
              </a:ext>
            </a:extLst>
          </p:cNvPr>
          <p:cNvSpPr>
            <a:spLocks noGrp="1"/>
          </p:cNvSpPr>
          <p:nvPr>
            <p:ph type="title" hasCustomPrompt="1"/>
          </p:nvPr>
        </p:nvSpPr>
        <p:spPr>
          <a:xfrm>
            <a:off x="6691021" y="509648"/>
            <a:ext cx="4918841" cy="1211827"/>
          </a:xfrm>
        </p:spPr>
        <p:txBody>
          <a:bodyPr/>
          <a:lstStyle>
            <a:lvl1pPr>
              <a:defRPr>
                <a:solidFill>
                  <a:srgbClr val="0047BB"/>
                </a:solidFill>
              </a:defRPr>
            </a:lvl1pPr>
          </a:lstStyle>
          <a:p>
            <a:r>
              <a:rPr lang="en-US" dirty="0"/>
              <a:t>Click to edit master title style</a:t>
            </a:r>
          </a:p>
        </p:txBody>
      </p:sp>
      <p:sp>
        <p:nvSpPr>
          <p:cNvPr id="5" name="Text Placeholder 12">
            <a:extLst>
              <a:ext uri="{FF2B5EF4-FFF2-40B4-BE49-F238E27FC236}">
                <a16:creationId xmlns:a16="http://schemas.microsoft.com/office/drawing/2014/main" id="{493A403A-10E6-754E-9043-FF2BD6DF0443}"/>
              </a:ext>
            </a:extLst>
          </p:cNvPr>
          <p:cNvSpPr>
            <a:spLocks noGrp="1"/>
          </p:cNvSpPr>
          <p:nvPr>
            <p:ph type="body" sz="quarter" idx="14" hasCustomPrompt="1"/>
          </p:nvPr>
        </p:nvSpPr>
        <p:spPr>
          <a:xfrm>
            <a:off x="6691021" y="2324760"/>
            <a:ext cx="4918289" cy="3490384"/>
          </a:xfrm>
        </p:spPr>
        <p:txBody>
          <a:bodyPr/>
          <a:lstStyle>
            <a:lvl1pPr>
              <a:spcBef>
                <a:spcPts val="800"/>
              </a:spcBef>
              <a:spcAft>
                <a:spcPts val="800"/>
              </a:spcAft>
              <a:defRPr>
                <a:solidFill>
                  <a:srgbClr val="53565A"/>
                </a:solidFill>
              </a:defRPr>
            </a:lvl1pPr>
            <a:lvl2pPr>
              <a:spcBef>
                <a:spcPts val="533"/>
              </a:spcBef>
              <a:spcAft>
                <a:spcPts val="533"/>
              </a:spcAft>
              <a:defRPr>
                <a:solidFill>
                  <a:srgbClr val="53565A"/>
                </a:solidFill>
              </a:defRPr>
            </a:lvl2pPr>
            <a:lvl3pPr>
              <a:spcBef>
                <a:spcPts val="533"/>
              </a:spcBef>
              <a:spcAft>
                <a:spcPts val="533"/>
              </a:spcAft>
              <a:defRPr>
                <a:solidFill>
                  <a:srgbClr val="53565A"/>
                </a:solidFill>
              </a:defRPr>
            </a:lvl3pPr>
            <a:lvl4pPr>
              <a:spcBef>
                <a:spcPts val="533"/>
              </a:spcBef>
              <a:spcAft>
                <a:spcPts val="533"/>
              </a:spcAft>
              <a:defRPr>
                <a:solidFill>
                  <a:srgbClr val="53565A"/>
                </a:solidFill>
              </a:defRPr>
            </a:lvl4pPr>
            <a:lvl5pPr>
              <a:spcBef>
                <a:spcPts val="533"/>
              </a:spcBef>
              <a:spcAft>
                <a:spcPts val="533"/>
              </a:spcAft>
              <a:defRPr>
                <a:solidFill>
                  <a:srgbClr val="53565A"/>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14">
            <a:extLst>
              <a:ext uri="{FF2B5EF4-FFF2-40B4-BE49-F238E27FC236}">
                <a16:creationId xmlns:a16="http://schemas.microsoft.com/office/drawing/2014/main" id="{50648DB1-4B13-6944-B375-A14F76A88D46}"/>
              </a:ext>
            </a:extLst>
          </p:cNvPr>
          <p:cNvSpPr>
            <a:spLocks noGrp="1"/>
          </p:cNvSpPr>
          <p:nvPr>
            <p:ph type="body" sz="quarter" idx="15" hasCustomPrompt="1"/>
          </p:nvPr>
        </p:nvSpPr>
        <p:spPr>
          <a:xfrm>
            <a:off x="6691021" y="1725254"/>
            <a:ext cx="4918840" cy="579967"/>
          </a:xfrm>
        </p:spPr>
        <p:txBody>
          <a:bodyPr>
            <a:normAutofit/>
          </a:bodyPr>
          <a:lstStyle>
            <a:lvl1pPr marL="0" indent="0">
              <a:buNone/>
              <a:defRPr sz="2133" b="1">
                <a:solidFill>
                  <a:srgbClr val="0047BB"/>
                </a:solidFill>
              </a:defRPr>
            </a:lvl1pPr>
          </a:lstStyle>
          <a:p>
            <a:pPr lvl="0"/>
            <a:r>
              <a:rPr lang="en-US" dirty="0"/>
              <a:t>Edit master text</a:t>
            </a:r>
          </a:p>
        </p:txBody>
      </p:sp>
      <p:sp>
        <p:nvSpPr>
          <p:cNvPr id="7" name="Content Placeholder 4">
            <a:extLst>
              <a:ext uri="{FF2B5EF4-FFF2-40B4-BE49-F238E27FC236}">
                <a16:creationId xmlns:a16="http://schemas.microsoft.com/office/drawing/2014/main" id="{19919E76-F628-0048-9CE2-ACCFCDCDDB8B}"/>
              </a:ext>
            </a:extLst>
          </p:cNvPr>
          <p:cNvSpPr>
            <a:spLocks noGrp="1"/>
          </p:cNvSpPr>
          <p:nvPr>
            <p:ph sz="quarter" idx="16"/>
          </p:nvPr>
        </p:nvSpPr>
        <p:spPr>
          <a:xfrm>
            <a:off x="617091" y="571158"/>
            <a:ext cx="4907751" cy="5305167"/>
          </a:xfrm>
        </p:spPr>
        <p:txBody>
          <a:bodyPr/>
          <a:lstStyle>
            <a:lvl1pPr marL="0" indent="0">
              <a:spcBef>
                <a:spcPts val="800"/>
              </a:spcBef>
              <a:spcAft>
                <a:spcPts val="800"/>
              </a:spcAft>
              <a:buNone/>
              <a:defRPr/>
            </a:lvl1pPr>
          </a:lstStyle>
          <a:p>
            <a:pPr lvl="0"/>
            <a:endParaRPr lang="en-US" dirty="0"/>
          </a:p>
        </p:txBody>
      </p:sp>
    </p:spTree>
    <p:extLst>
      <p:ext uri="{BB962C8B-B14F-4D97-AF65-F5344CB8AC3E}">
        <p14:creationId xmlns:p14="http://schemas.microsoft.com/office/powerpoint/2010/main" val="4100552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759419B-BA01-EF4B-B261-D74443B06A63}"/>
              </a:ext>
            </a:extLst>
          </p:cNvPr>
          <p:cNvSpPr>
            <a:spLocks noGrp="1"/>
          </p:cNvSpPr>
          <p:nvPr>
            <p:ph type="sldNum" sz="quarter" idx="10"/>
          </p:nvPr>
        </p:nvSpPr>
        <p:spPr/>
        <p:txBody>
          <a:bodyPr/>
          <a:lstStyle/>
          <a:p>
            <a:fld id="{185C2901-FBA6-BB4C-9E37-0DE277938E89}" type="slidenum">
              <a:rPr lang="en-US" smtClean="0"/>
              <a:pPr/>
              <a:t>‹#›</a:t>
            </a:fld>
            <a:endParaRPr lang="en-US"/>
          </a:p>
        </p:txBody>
      </p:sp>
      <p:sp>
        <p:nvSpPr>
          <p:cNvPr id="4" name="Title 1">
            <a:extLst>
              <a:ext uri="{FF2B5EF4-FFF2-40B4-BE49-F238E27FC236}">
                <a16:creationId xmlns:a16="http://schemas.microsoft.com/office/drawing/2014/main" id="{79D7797A-B960-A941-A15F-04C653D24DA9}"/>
              </a:ext>
            </a:extLst>
          </p:cNvPr>
          <p:cNvSpPr>
            <a:spLocks noGrp="1"/>
          </p:cNvSpPr>
          <p:nvPr>
            <p:ph type="title" hasCustomPrompt="1"/>
          </p:nvPr>
        </p:nvSpPr>
        <p:spPr>
          <a:xfrm>
            <a:off x="615036" y="487680"/>
            <a:ext cx="5101739" cy="1211827"/>
          </a:xfrm>
        </p:spPr>
        <p:txBody>
          <a:bodyPr/>
          <a:lstStyle>
            <a:lvl1pPr>
              <a:defRPr>
                <a:solidFill>
                  <a:srgbClr val="0047BB"/>
                </a:solidFill>
              </a:defRPr>
            </a:lvl1pPr>
          </a:lstStyle>
          <a:p>
            <a:r>
              <a:rPr lang="en-US" dirty="0"/>
              <a:t>Click to edit master title style</a:t>
            </a:r>
          </a:p>
        </p:txBody>
      </p:sp>
      <p:sp>
        <p:nvSpPr>
          <p:cNvPr id="5" name="Text Placeholder 12">
            <a:extLst>
              <a:ext uri="{FF2B5EF4-FFF2-40B4-BE49-F238E27FC236}">
                <a16:creationId xmlns:a16="http://schemas.microsoft.com/office/drawing/2014/main" id="{51D08662-06E9-594B-A336-27B821273570}"/>
              </a:ext>
            </a:extLst>
          </p:cNvPr>
          <p:cNvSpPr>
            <a:spLocks noGrp="1"/>
          </p:cNvSpPr>
          <p:nvPr>
            <p:ph type="body" sz="quarter" idx="14" hasCustomPrompt="1"/>
          </p:nvPr>
        </p:nvSpPr>
        <p:spPr>
          <a:xfrm>
            <a:off x="615037" y="2300906"/>
            <a:ext cx="5101167" cy="3564433"/>
          </a:xfrm>
        </p:spPr>
        <p:txBody>
          <a:bodyPr/>
          <a:lstStyle>
            <a:lvl1pPr>
              <a:spcBef>
                <a:spcPts val="800"/>
              </a:spcBef>
              <a:spcAft>
                <a:spcPts val="800"/>
              </a:spcAft>
              <a:defRPr>
                <a:solidFill>
                  <a:srgbClr val="53565A"/>
                </a:solidFill>
              </a:defRPr>
            </a:lvl1pPr>
            <a:lvl2pPr>
              <a:spcBef>
                <a:spcPts val="533"/>
              </a:spcBef>
              <a:spcAft>
                <a:spcPts val="533"/>
              </a:spcAft>
              <a:defRPr>
                <a:solidFill>
                  <a:srgbClr val="53565A"/>
                </a:solidFill>
              </a:defRPr>
            </a:lvl2pPr>
            <a:lvl3pPr>
              <a:spcBef>
                <a:spcPts val="533"/>
              </a:spcBef>
              <a:spcAft>
                <a:spcPts val="533"/>
              </a:spcAft>
              <a:defRPr>
                <a:solidFill>
                  <a:srgbClr val="53565A"/>
                </a:solidFill>
              </a:defRPr>
            </a:lvl3pPr>
            <a:lvl4pPr>
              <a:spcBef>
                <a:spcPts val="533"/>
              </a:spcBef>
              <a:spcAft>
                <a:spcPts val="533"/>
              </a:spcAft>
              <a:defRPr>
                <a:solidFill>
                  <a:srgbClr val="53565A"/>
                </a:solidFill>
              </a:defRPr>
            </a:lvl4pPr>
            <a:lvl5pPr>
              <a:spcBef>
                <a:spcPts val="533"/>
              </a:spcBef>
              <a:spcAft>
                <a:spcPts val="533"/>
              </a:spcAft>
              <a:defRPr>
                <a:solidFill>
                  <a:srgbClr val="53565A"/>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14">
            <a:extLst>
              <a:ext uri="{FF2B5EF4-FFF2-40B4-BE49-F238E27FC236}">
                <a16:creationId xmlns:a16="http://schemas.microsoft.com/office/drawing/2014/main" id="{473F93F0-0803-B74F-962B-6BA60FB021EB}"/>
              </a:ext>
            </a:extLst>
          </p:cNvPr>
          <p:cNvSpPr>
            <a:spLocks noGrp="1"/>
          </p:cNvSpPr>
          <p:nvPr>
            <p:ph type="body" sz="quarter" idx="15" hasCustomPrompt="1"/>
          </p:nvPr>
        </p:nvSpPr>
        <p:spPr>
          <a:xfrm>
            <a:off x="615037" y="1703286"/>
            <a:ext cx="5101737" cy="579967"/>
          </a:xfrm>
        </p:spPr>
        <p:txBody>
          <a:bodyPr>
            <a:normAutofit/>
          </a:bodyPr>
          <a:lstStyle>
            <a:lvl1pPr marL="0" indent="0">
              <a:buNone/>
              <a:defRPr sz="2133" b="1">
                <a:solidFill>
                  <a:srgbClr val="0047BB"/>
                </a:solidFill>
              </a:defRPr>
            </a:lvl1pPr>
          </a:lstStyle>
          <a:p>
            <a:pPr lvl="0"/>
            <a:r>
              <a:rPr lang="en-US" dirty="0"/>
              <a:t>Edit master text</a:t>
            </a:r>
          </a:p>
        </p:txBody>
      </p:sp>
      <p:sp>
        <p:nvSpPr>
          <p:cNvPr id="7" name="Content Placeholder 4">
            <a:extLst>
              <a:ext uri="{FF2B5EF4-FFF2-40B4-BE49-F238E27FC236}">
                <a16:creationId xmlns:a16="http://schemas.microsoft.com/office/drawing/2014/main" id="{418CD1CE-76B5-3745-8AC6-2E2F2DCEBD42}"/>
              </a:ext>
            </a:extLst>
          </p:cNvPr>
          <p:cNvSpPr>
            <a:spLocks noGrp="1"/>
          </p:cNvSpPr>
          <p:nvPr>
            <p:ph sz="quarter" idx="16"/>
          </p:nvPr>
        </p:nvSpPr>
        <p:spPr>
          <a:xfrm>
            <a:off x="6700107" y="571157"/>
            <a:ext cx="4953687" cy="5297425"/>
          </a:xfrm>
        </p:spPr>
        <p:txBody>
          <a:bodyPr/>
          <a:lstStyle>
            <a:lvl1pPr marL="0" indent="0">
              <a:lnSpc>
                <a:spcPct val="120000"/>
              </a:lnSpc>
              <a:spcBef>
                <a:spcPts val="800"/>
              </a:spcBef>
              <a:spcAft>
                <a:spcPts val="800"/>
              </a:spcAft>
              <a:buNone/>
              <a:defRPr/>
            </a:lvl1pPr>
          </a:lstStyle>
          <a:p>
            <a:pPr lvl="0"/>
            <a:endParaRPr lang="en-US" dirty="0"/>
          </a:p>
        </p:txBody>
      </p:sp>
    </p:spTree>
    <p:extLst>
      <p:ext uri="{BB962C8B-B14F-4D97-AF65-F5344CB8AC3E}">
        <p14:creationId xmlns:p14="http://schemas.microsoft.com/office/powerpoint/2010/main" val="1318546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8D792-7BDC-4A06-BAC4-8BF30D2D9E4A}"/>
              </a:ext>
            </a:extLst>
          </p:cNvPr>
          <p:cNvSpPr>
            <a:spLocks noGrp="1"/>
          </p:cNvSpPr>
          <p:nvPr>
            <p:ph type="title" hasCustomPrompt="1"/>
          </p:nvPr>
        </p:nvSpPr>
        <p:spPr/>
        <p:txBody>
          <a:bodyPr/>
          <a:lstStyle>
            <a:lvl1pPr>
              <a:defRPr/>
            </a:lvl1pPr>
          </a:lstStyle>
          <a:p>
            <a:r>
              <a:rPr lang="en-US" dirty="0"/>
              <a:t>Click to edit master title style</a:t>
            </a:r>
          </a:p>
        </p:txBody>
      </p:sp>
      <p:sp>
        <p:nvSpPr>
          <p:cNvPr id="4" name="Slide Number Placeholder 3">
            <a:extLst>
              <a:ext uri="{FF2B5EF4-FFF2-40B4-BE49-F238E27FC236}">
                <a16:creationId xmlns:a16="http://schemas.microsoft.com/office/drawing/2014/main" id="{164A7BC4-3057-4C47-8FAF-C0C1AB946AC2}"/>
              </a:ext>
            </a:extLst>
          </p:cNvPr>
          <p:cNvSpPr>
            <a:spLocks noGrp="1"/>
          </p:cNvSpPr>
          <p:nvPr>
            <p:ph type="sldNum" sz="quarter" idx="11"/>
          </p:nvPr>
        </p:nvSpPr>
        <p:spPr/>
        <p:txBody>
          <a:bodyPr/>
          <a:lstStyle/>
          <a:p>
            <a:fld id="{185C2901-FBA6-BB4C-9E37-0DE277938E89}" type="slidenum">
              <a:rPr lang="en-US" smtClean="0"/>
              <a:pPr/>
              <a:t>‹#›</a:t>
            </a:fld>
            <a:endParaRPr lang="en-US"/>
          </a:p>
        </p:txBody>
      </p:sp>
    </p:spTree>
    <p:extLst>
      <p:ext uri="{BB962C8B-B14F-4D97-AF65-F5344CB8AC3E}">
        <p14:creationId xmlns:p14="http://schemas.microsoft.com/office/powerpoint/2010/main" val="2419935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5EDBC-D683-4095-8575-864A951A8C80}"/>
              </a:ext>
            </a:extLst>
          </p:cNvPr>
          <p:cNvSpPr>
            <a:spLocks noGrp="1"/>
          </p:cNvSpPr>
          <p:nvPr>
            <p:ph type="title" hasCustomPrompt="1"/>
          </p:nvPr>
        </p:nvSpPr>
        <p:spPr/>
        <p:txBody>
          <a:bodyPr/>
          <a:lstStyle>
            <a:lvl1pPr>
              <a:defRPr/>
            </a:lvl1pPr>
          </a:lstStyle>
          <a:p>
            <a:r>
              <a:rPr lang="en-US" dirty="0"/>
              <a:t>Click to edit master title style</a:t>
            </a:r>
          </a:p>
        </p:txBody>
      </p:sp>
      <p:sp>
        <p:nvSpPr>
          <p:cNvPr id="4" name="Slide Number Placeholder 3">
            <a:extLst>
              <a:ext uri="{FF2B5EF4-FFF2-40B4-BE49-F238E27FC236}">
                <a16:creationId xmlns:a16="http://schemas.microsoft.com/office/drawing/2014/main" id="{960AEFA7-88E3-4F96-AD5C-DB27BED7E707}"/>
              </a:ext>
            </a:extLst>
          </p:cNvPr>
          <p:cNvSpPr>
            <a:spLocks noGrp="1"/>
          </p:cNvSpPr>
          <p:nvPr>
            <p:ph type="sldNum" sz="quarter" idx="11"/>
          </p:nvPr>
        </p:nvSpPr>
        <p:spPr/>
        <p:txBody>
          <a:bodyPr/>
          <a:lstStyle/>
          <a:p>
            <a:fld id="{185C2901-FBA6-BB4C-9E37-0DE277938E89}" type="slidenum">
              <a:rPr lang="en-US" smtClean="0"/>
              <a:pPr/>
              <a:t>‹#›</a:t>
            </a:fld>
            <a:endParaRPr lang="en-US"/>
          </a:p>
        </p:txBody>
      </p:sp>
      <p:sp>
        <p:nvSpPr>
          <p:cNvPr id="6" name="Text Placeholder 5">
            <a:extLst>
              <a:ext uri="{FF2B5EF4-FFF2-40B4-BE49-F238E27FC236}">
                <a16:creationId xmlns:a16="http://schemas.microsoft.com/office/drawing/2014/main" id="{E1BE4220-4AC1-4D89-98FB-0735C95CEEC6}"/>
              </a:ext>
            </a:extLst>
          </p:cNvPr>
          <p:cNvSpPr>
            <a:spLocks noGrp="1"/>
          </p:cNvSpPr>
          <p:nvPr>
            <p:ph type="body" sz="quarter" idx="12" hasCustomPrompt="1"/>
          </p:nvPr>
        </p:nvSpPr>
        <p:spPr>
          <a:xfrm>
            <a:off x="609601" y="1301751"/>
            <a:ext cx="5668433" cy="4476749"/>
          </a:xfrm>
        </p:spPr>
        <p:txBody>
          <a:bodyPr/>
          <a:lstStyle>
            <a:lvl1pP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hart Placeholder 7">
            <a:extLst>
              <a:ext uri="{FF2B5EF4-FFF2-40B4-BE49-F238E27FC236}">
                <a16:creationId xmlns:a16="http://schemas.microsoft.com/office/drawing/2014/main" id="{D9723017-5B5D-48E2-BEA2-51D7772A3697}"/>
              </a:ext>
            </a:extLst>
          </p:cNvPr>
          <p:cNvSpPr>
            <a:spLocks noGrp="1"/>
          </p:cNvSpPr>
          <p:nvPr>
            <p:ph type="chart" sz="quarter" idx="13"/>
          </p:nvPr>
        </p:nvSpPr>
        <p:spPr>
          <a:xfrm>
            <a:off x="6479117" y="1301751"/>
            <a:ext cx="5139267" cy="4476749"/>
          </a:xfrm>
        </p:spPr>
        <p:txBody>
          <a:bodyPr/>
          <a:lstStyle/>
          <a:p>
            <a:endParaRPr lang="en-US" dirty="0"/>
          </a:p>
        </p:txBody>
      </p:sp>
    </p:spTree>
    <p:extLst>
      <p:ext uri="{BB962C8B-B14F-4D97-AF65-F5344CB8AC3E}">
        <p14:creationId xmlns:p14="http://schemas.microsoft.com/office/powerpoint/2010/main" val="19088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5CB0C3D-CA65-46DA-B060-E31BED4433E2}"/>
              </a:ext>
            </a:extLst>
          </p:cNvPr>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10229088" y="6181331"/>
            <a:ext cx="1706880" cy="344315"/>
          </a:xfrm>
          <a:prstGeom prst="rect">
            <a:avLst/>
          </a:prstGeom>
        </p:spPr>
      </p:pic>
      <p:sp>
        <p:nvSpPr>
          <p:cNvPr id="10" name="Title Placeholder 9"/>
          <p:cNvSpPr>
            <a:spLocks noGrp="1"/>
          </p:cNvSpPr>
          <p:nvPr>
            <p:ph type="title"/>
          </p:nvPr>
        </p:nvSpPr>
        <p:spPr>
          <a:xfrm>
            <a:off x="609601" y="487680"/>
            <a:ext cx="11009303" cy="1188720"/>
          </a:xfrm>
          <a:prstGeom prst="rect">
            <a:avLst/>
          </a:prstGeom>
        </p:spPr>
        <p:txBody>
          <a:bodyPr vert="horz" lIns="91440" tIns="45720" rIns="91440" bIns="45720" rtlCol="0" anchor="t">
            <a:noAutofit/>
          </a:bodyPr>
          <a:lstStyle/>
          <a:p>
            <a:r>
              <a:rPr lang="en-US" dirty="0"/>
              <a:t>August 25, 2023 CenturyLink Offers and Disclaimers for Digital Partner Advertising </a:t>
            </a:r>
          </a:p>
        </p:txBody>
      </p:sp>
      <p:sp>
        <p:nvSpPr>
          <p:cNvPr id="4" name="Slide Number Placeholder 3"/>
          <p:cNvSpPr>
            <a:spLocks noGrp="1"/>
          </p:cNvSpPr>
          <p:nvPr>
            <p:ph type="sldNum" sz="quarter" idx="4"/>
          </p:nvPr>
        </p:nvSpPr>
        <p:spPr>
          <a:xfrm>
            <a:off x="72273" y="6397719"/>
            <a:ext cx="594547" cy="365125"/>
          </a:xfrm>
          <a:prstGeom prst="rect">
            <a:avLst/>
          </a:prstGeom>
        </p:spPr>
        <p:txBody>
          <a:bodyPr vert="horz" lIns="91440" tIns="45720" rIns="91440" bIns="45720" rtlCol="0" anchor="ctr"/>
          <a:lstStyle>
            <a:lvl1pPr algn="l">
              <a:defRPr sz="933">
                <a:solidFill>
                  <a:srgbClr val="53565A"/>
                </a:solidFill>
                <a:latin typeface="Arial" panose="020B0604020202020204" pitchFamily="34" charset="0"/>
                <a:cs typeface="Arial" panose="020B0604020202020204" pitchFamily="34" charset="0"/>
              </a:defRPr>
            </a:lvl1pPr>
          </a:lstStyle>
          <a:p>
            <a:fld id="{185C2901-FBA6-BB4C-9E37-0DE277938E89}" type="slidenum">
              <a:rPr lang="en-US" smtClean="0"/>
              <a:pPr/>
              <a:t>‹#›</a:t>
            </a:fld>
            <a:endParaRPr lang="en-US" dirty="0"/>
          </a:p>
        </p:txBody>
      </p:sp>
      <p:sp>
        <p:nvSpPr>
          <p:cNvPr id="5" name="Text Placeholder 4">
            <a:extLst>
              <a:ext uri="{FF2B5EF4-FFF2-40B4-BE49-F238E27FC236}">
                <a16:creationId xmlns:a16="http://schemas.microsoft.com/office/drawing/2014/main" id="{201DDB40-0C3F-4C18-9B64-EC58F57ADDC8}"/>
              </a:ext>
            </a:extLst>
          </p:cNvPr>
          <p:cNvSpPr>
            <a:spLocks noGrp="1"/>
          </p:cNvSpPr>
          <p:nvPr userDrawn="1">
            <p:ph type="body" idx="1"/>
          </p:nvPr>
        </p:nvSpPr>
        <p:spPr>
          <a:xfrm>
            <a:off x="609600" y="2063544"/>
            <a:ext cx="10515600" cy="2730912"/>
          </a:xfrm>
          <a:prstGeom prst="rect">
            <a:avLst/>
          </a:prstGeom>
        </p:spPr>
        <p:txBody>
          <a:bodyPr vert="horz" lIns="91440" tIns="45720" rIns="91440" bIns="45720" rtlCol="0">
            <a:normAutofit/>
          </a:bodyPr>
          <a:lstStyle/>
          <a:p>
            <a:pPr algn="ctr">
              <a:buFontTx/>
              <a:buNone/>
            </a:pPr>
            <a:r>
              <a:rPr lang="en-US" sz="2133" dirty="0"/>
              <a:t>The offers provided in the attached deck are the recommended offers for Partner Advertising. These offers are CenturyLink’s current in-market offers that include all required body copy disclaimers and full legal disclaimers. </a:t>
            </a:r>
          </a:p>
          <a:p>
            <a:pPr algn="ctr">
              <a:buFontTx/>
              <a:buNone/>
            </a:pPr>
            <a:endParaRPr lang="en-US" sz="2133" dirty="0"/>
          </a:p>
          <a:p>
            <a:pPr algn="ctr">
              <a:buFontTx/>
              <a:buNone/>
            </a:pPr>
            <a:r>
              <a:rPr lang="en-US" sz="2133" dirty="0"/>
              <a:t>Please refer to the Marcom Consumer Messaging Blueprint for service  benefits and marketing statements and the CenturyLink Brand Guidelines for Authorized Sales Agents for creative layout direction. </a:t>
            </a:r>
          </a:p>
        </p:txBody>
      </p:sp>
      <p:sp>
        <p:nvSpPr>
          <p:cNvPr id="13" name="Rectangle 12">
            <a:extLst>
              <a:ext uri="{FF2B5EF4-FFF2-40B4-BE49-F238E27FC236}">
                <a16:creationId xmlns:a16="http://schemas.microsoft.com/office/drawing/2014/main" id="{A322B7DF-F045-49F9-B16B-F7C580853FD2}"/>
              </a:ext>
            </a:extLst>
          </p:cNvPr>
          <p:cNvSpPr/>
          <p:nvPr userDrawn="1"/>
        </p:nvSpPr>
        <p:spPr>
          <a:xfrm>
            <a:off x="882968" y="6450379"/>
            <a:ext cx="3969203" cy="338554"/>
          </a:xfrm>
          <a:prstGeom prst="rect">
            <a:avLst/>
          </a:prstGeom>
        </p:spPr>
        <p:txBody>
          <a:bodyPr wrap="square" lIns="0">
            <a:spAutoFit/>
          </a:bodyPr>
          <a:lstStyle/>
          <a:p>
            <a:r>
              <a:rPr lang="en-US" sz="800" dirty="0">
                <a:solidFill>
                  <a:srgbClr val="53565A"/>
                </a:solidFill>
                <a:effectLst/>
              </a:rPr>
              <a:t>CONFIDENTIAL. Services not available everywhere. ©2023 CenturyLink. All Rights Reserved.</a:t>
            </a:r>
            <a:endParaRPr lang="en-US" sz="800" dirty="0">
              <a:solidFill>
                <a:srgbClr val="53565A"/>
              </a:solidFill>
              <a:latin typeface="Arial" panose="020B0604020202020204" pitchFamily="34" charset="0"/>
              <a:cs typeface="Arial" panose="020B0604020202020204" pitchFamily="34" charset="0"/>
            </a:endParaRPr>
          </a:p>
        </p:txBody>
      </p:sp>
      <p:grpSp>
        <p:nvGrpSpPr>
          <p:cNvPr id="21" name="Group 20">
            <a:extLst>
              <a:ext uri="{FF2B5EF4-FFF2-40B4-BE49-F238E27FC236}">
                <a16:creationId xmlns:a16="http://schemas.microsoft.com/office/drawing/2014/main" id="{55803144-6D5F-49CD-ACD3-02AFB5F04031}"/>
              </a:ext>
            </a:extLst>
          </p:cNvPr>
          <p:cNvGrpSpPr/>
          <p:nvPr userDrawn="1"/>
        </p:nvGrpSpPr>
        <p:grpSpPr>
          <a:xfrm>
            <a:off x="-11" y="6771448"/>
            <a:ext cx="12192011" cy="97536"/>
            <a:chOff x="662218" y="3110596"/>
            <a:chExt cx="9144008" cy="64010"/>
          </a:xfrm>
        </p:grpSpPr>
        <p:sp>
          <p:nvSpPr>
            <p:cNvPr id="22" name="Rectangle 21">
              <a:extLst>
                <a:ext uri="{FF2B5EF4-FFF2-40B4-BE49-F238E27FC236}">
                  <a16:creationId xmlns:a16="http://schemas.microsoft.com/office/drawing/2014/main" id="{E2561482-2F6A-4A9A-8C73-7F88B3A14CA7}"/>
                </a:ext>
              </a:extLst>
            </p:cNvPr>
            <p:cNvSpPr/>
            <p:nvPr userDrawn="1"/>
          </p:nvSpPr>
          <p:spPr>
            <a:xfrm rot="10800000" flipV="1">
              <a:off x="664608" y="3110596"/>
              <a:ext cx="9141618" cy="64009"/>
            </a:xfrm>
            <a:prstGeom prst="rect">
              <a:avLst/>
            </a:prstGeom>
            <a:solidFill>
              <a:srgbClr val="48D5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23" name="Rectangle 22">
              <a:extLst>
                <a:ext uri="{FF2B5EF4-FFF2-40B4-BE49-F238E27FC236}">
                  <a16:creationId xmlns:a16="http://schemas.microsoft.com/office/drawing/2014/main" id="{39FEE185-57B7-46C1-9C83-B1A55D61E5CE}"/>
                </a:ext>
              </a:extLst>
            </p:cNvPr>
            <p:cNvSpPr/>
            <p:nvPr userDrawn="1"/>
          </p:nvSpPr>
          <p:spPr>
            <a:xfrm rot="10800000" flipV="1">
              <a:off x="662218" y="3110598"/>
              <a:ext cx="1407326" cy="64008"/>
            </a:xfrm>
            <a:prstGeom prst="rect">
              <a:avLst/>
            </a:prstGeom>
            <a:solidFill>
              <a:srgbClr val="001E6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24" name="Rectangle 23">
              <a:extLst>
                <a:ext uri="{FF2B5EF4-FFF2-40B4-BE49-F238E27FC236}">
                  <a16:creationId xmlns:a16="http://schemas.microsoft.com/office/drawing/2014/main" id="{1C274B0A-E517-4F35-9312-760903B902DE}"/>
                </a:ext>
              </a:extLst>
            </p:cNvPr>
            <p:cNvSpPr/>
            <p:nvPr userDrawn="1"/>
          </p:nvSpPr>
          <p:spPr>
            <a:xfrm rot="10800000" flipV="1">
              <a:off x="2038501" y="3110597"/>
              <a:ext cx="2287382" cy="64008"/>
            </a:xfrm>
            <a:prstGeom prst="rect">
              <a:avLst/>
            </a:prstGeom>
            <a:solidFill>
              <a:srgbClr val="0047B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grpSp>
    </p:spTree>
    <p:extLst>
      <p:ext uri="{BB962C8B-B14F-4D97-AF65-F5344CB8AC3E}">
        <p14:creationId xmlns:p14="http://schemas.microsoft.com/office/powerpoint/2010/main" val="165013445"/>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609585" rtl="0" eaLnBrk="1" latinLnBrk="0" hangingPunct="1">
        <a:spcBef>
          <a:spcPct val="0"/>
        </a:spcBef>
        <a:buNone/>
        <a:defRPr sz="3200" b="1" kern="1200">
          <a:solidFill>
            <a:schemeClr val="bg1"/>
          </a:solidFill>
          <a:latin typeface="Arial" panose="020B0604020202020204" pitchFamily="34" charset="0"/>
          <a:ea typeface="+mj-ea"/>
          <a:cs typeface="Arial" panose="020B0604020202020204" pitchFamily="34" charset="0"/>
        </a:defRPr>
      </a:lvl1pPr>
    </p:titleStyle>
    <p:bodyStyle>
      <a:lvl1pPr marL="311143" indent="-311143" algn="l" defTabSz="609585" rtl="0" eaLnBrk="1" latinLnBrk="0" hangingPunct="1">
        <a:spcBef>
          <a:spcPct val="20000"/>
        </a:spcBef>
        <a:buClr>
          <a:srgbClr val="48D597"/>
        </a:buClr>
        <a:buFont typeface="Arial"/>
        <a:buChar char="•"/>
        <a:defRPr sz="2133" kern="1200" baseline="0">
          <a:solidFill>
            <a:srgbClr val="53565A"/>
          </a:solidFill>
          <a:latin typeface="Arial" panose="020B0604020202020204" pitchFamily="34" charset="0"/>
          <a:ea typeface="+mn-ea"/>
          <a:cs typeface="Arial" panose="020B0604020202020204" pitchFamily="34" charset="0"/>
        </a:defRPr>
      </a:lvl1pPr>
      <a:lvl2pPr marL="609585" indent="-298443" algn="l" defTabSz="609585" rtl="0" eaLnBrk="1" latinLnBrk="0" hangingPunct="1">
        <a:spcBef>
          <a:spcPct val="20000"/>
        </a:spcBef>
        <a:buClr>
          <a:srgbClr val="48D597"/>
        </a:buClr>
        <a:buSzPct val="70000"/>
        <a:buFont typeface="Arial" panose="020B0604020202020204" pitchFamily="34" charset="0"/>
        <a:buChar char="•"/>
        <a:defRPr sz="1867" kern="1200">
          <a:solidFill>
            <a:srgbClr val="53565A"/>
          </a:solidFill>
          <a:latin typeface="Arial" panose="020B0604020202020204" pitchFamily="34" charset="0"/>
          <a:ea typeface="+mn-ea"/>
          <a:cs typeface="Arial" panose="020B0604020202020204" pitchFamily="34" charset="0"/>
        </a:defRPr>
      </a:lvl2pPr>
      <a:lvl3pPr marL="920728" indent="-311143" algn="l" defTabSz="609585" rtl="0" eaLnBrk="1" latinLnBrk="0" hangingPunct="1">
        <a:spcBef>
          <a:spcPct val="20000"/>
        </a:spcBef>
        <a:buClr>
          <a:srgbClr val="53565A"/>
        </a:buClr>
        <a:buFont typeface="Arial"/>
        <a:buChar char="•"/>
        <a:defRPr sz="1867" kern="1200">
          <a:solidFill>
            <a:srgbClr val="53565A"/>
          </a:solidFill>
          <a:latin typeface="Arial" panose="020B0604020202020204" pitchFamily="34" charset="0"/>
          <a:ea typeface="+mn-ea"/>
          <a:cs typeface="Arial" panose="020B0604020202020204" pitchFamily="34" charset="0"/>
        </a:defRPr>
      </a:lvl3pPr>
      <a:lvl4pPr marL="1219170" indent="-298443" algn="l" defTabSz="609585" rtl="0" eaLnBrk="1" latinLnBrk="0" hangingPunct="1">
        <a:spcBef>
          <a:spcPct val="20000"/>
        </a:spcBef>
        <a:buClr>
          <a:srgbClr val="53565A"/>
        </a:buClr>
        <a:buFont typeface="Arial Narrow" panose="020B0606020202030204" pitchFamily="34" charset="0"/>
        <a:buChar char="–"/>
        <a:defRPr sz="1867" kern="1200">
          <a:solidFill>
            <a:srgbClr val="53565A"/>
          </a:solidFill>
          <a:latin typeface="Arial" panose="020B0604020202020204" pitchFamily="34" charset="0"/>
          <a:ea typeface="+mn-ea"/>
          <a:cs typeface="Arial" panose="020B0604020202020204" pitchFamily="34" charset="0"/>
        </a:defRPr>
      </a:lvl4pPr>
      <a:lvl5pPr marL="1530312" indent="-311143" algn="l" defTabSz="609585" rtl="0" eaLnBrk="1" latinLnBrk="0" hangingPunct="1">
        <a:spcBef>
          <a:spcPct val="20000"/>
        </a:spcBef>
        <a:buClr>
          <a:srgbClr val="53565A"/>
        </a:buClr>
        <a:buFont typeface="Arial" panose="020B0604020202020204" pitchFamily="34" charset="0"/>
        <a:buChar char="•"/>
        <a:defRPr sz="1867" kern="1200">
          <a:solidFill>
            <a:srgbClr val="53565A"/>
          </a:solidFill>
          <a:latin typeface="Arial" panose="020B0604020202020204" pitchFamily="34" charset="0"/>
          <a:ea typeface="+mn-ea"/>
          <a:cs typeface="Arial" panose="020B0604020202020204" pitchFamily="34" charset="0"/>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www.centurylink.com/terms" TargetMode="External"/><Relationship Id="rId2" Type="http://schemas.openxmlformats.org/officeDocument/2006/relationships/hyperlink" Target="http://www.centurylink.com/feesandtaxes" TargetMode="Externa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www.centurylink.com/legal" TargetMode="External"/><Relationship Id="rId2" Type="http://schemas.openxmlformats.org/officeDocument/2006/relationships/hyperlink" Target="http://www.centurylink.com/InternetPolicy" TargetMode="External"/><Relationship Id="rId1" Type="http://schemas.openxmlformats.org/officeDocument/2006/relationships/slideLayout" Target="../slideLayouts/slideLayout14.xml"/><Relationship Id="rId4" Type="http://schemas.openxmlformats.org/officeDocument/2006/relationships/hyperlink" Target="http://www.centurylink.com/feesandtax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www.centurylink.com/legal" TargetMode="External"/><Relationship Id="rId2" Type="http://schemas.openxmlformats.org/officeDocument/2006/relationships/hyperlink" Target="http://www.centurylink.com/InternetPolicy" TargetMode="External"/><Relationship Id="rId1" Type="http://schemas.openxmlformats.org/officeDocument/2006/relationships/slideLayout" Target="../slideLayouts/slideLayout14.xml"/><Relationship Id="rId4" Type="http://schemas.openxmlformats.org/officeDocument/2006/relationships/hyperlink" Target="http://www.centurylink.com/feesandtaxe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centurylink.com/legal" TargetMode="External"/><Relationship Id="rId2" Type="http://schemas.openxmlformats.org/officeDocument/2006/relationships/hyperlink" Target="http://www.centurylink.com/InternetPolicy" TargetMode="External"/><Relationship Id="rId1" Type="http://schemas.openxmlformats.org/officeDocument/2006/relationships/slideLayout" Target="../slideLayouts/slideLayout14.xml"/><Relationship Id="rId4" Type="http://schemas.openxmlformats.org/officeDocument/2006/relationships/hyperlink" Target="http://www.centurylink.com/feesandtaxe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www.centurylink.com/InternetPolicy" TargetMode="External"/><Relationship Id="rId2" Type="http://schemas.openxmlformats.org/officeDocument/2006/relationships/hyperlink" Target="http://www.centurylink.com/feesandtaxes" TargetMode="External"/><Relationship Id="rId1" Type="http://schemas.openxmlformats.org/officeDocument/2006/relationships/slideLayout" Target="../slideLayouts/slideLayout14.xml"/><Relationship Id="rId5" Type="http://schemas.openxmlformats.org/officeDocument/2006/relationships/hyperlink" Target="http://www.centurylink.com/terms" TargetMode="External"/><Relationship Id="rId4" Type="http://schemas.openxmlformats.org/officeDocument/2006/relationships/hyperlink" Target="http://www.centurylink.com/lega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centurylink.com/InternetPolicy" TargetMode="External"/><Relationship Id="rId2" Type="http://schemas.openxmlformats.org/officeDocument/2006/relationships/hyperlink" Target="http://www.centurylink.com/feesandtaxes" TargetMode="External"/><Relationship Id="rId1" Type="http://schemas.openxmlformats.org/officeDocument/2006/relationships/slideLayout" Target="../slideLayouts/slideLayout14.xml"/><Relationship Id="rId5" Type="http://schemas.openxmlformats.org/officeDocument/2006/relationships/hyperlink" Target="http://www.centurylink.com/terms" TargetMode="External"/><Relationship Id="rId4" Type="http://schemas.openxmlformats.org/officeDocument/2006/relationships/hyperlink" Target="http://www.centurylink.com/leg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ABE-A73E-4E6A-A85F-1853F2845E44}"/>
              </a:ext>
            </a:extLst>
          </p:cNvPr>
          <p:cNvSpPr>
            <a:spLocks noGrp="1"/>
          </p:cNvSpPr>
          <p:nvPr>
            <p:ph type="ctrTitle"/>
          </p:nvPr>
        </p:nvSpPr>
        <p:spPr>
          <a:xfrm>
            <a:off x="803079" y="1012532"/>
            <a:ext cx="10986891" cy="2954350"/>
          </a:xfrm>
        </p:spPr>
        <p:txBody>
          <a:bodyPr/>
          <a:lstStyle/>
          <a:p>
            <a:pPr algn="ctr"/>
            <a:r>
              <a:rPr lang="en-US" sz="4800" dirty="0"/>
              <a:t>September 15, 2023 CenturyLink Offers and Disclaimers for Digital Partner Advertising</a:t>
            </a:r>
            <a:endParaRPr lang="en-US" sz="4400" dirty="0"/>
          </a:p>
        </p:txBody>
      </p:sp>
      <p:sp>
        <p:nvSpPr>
          <p:cNvPr id="3" name="TextBox 2">
            <a:extLst>
              <a:ext uri="{FF2B5EF4-FFF2-40B4-BE49-F238E27FC236}">
                <a16:creationId xmlns:a16="http://schemas.microsoft.com/office/drawing/2014/main" id="{7A85D55E-8F35-F361-9C94-02D68417FF3B}"/>
              </a:ext>
            </a:extLst>
          </p:cNvPr>
          <p:cNvSpPr txBox="1"/>
          <p:nvPr/>
        </p:nvSpPr>
        <p:spPr>
          <a:xfrm>
            <a:off x="1438835" y="4531659"/>
            <a:ext cx="9950086" cy="1169551"/>
          </a:xfrm>
          <a:prstGeom prst="rect">
            <a:avLst/>
          </a:prstGeom>
          <a:noFill/>
        </p:spPr>
        <p:txBody>
          <a:bodyPr wrap="square" rtlCol="0">
            <a:spAutoFit/>
          </a:bodyPr>
          <a:lstStyle/>
          <a:p>
            <a:pPr algn="ctr">
              <a:buFontTx/>
              <a:buNone/>
            </a:pPr>
            <a:r>
              <a:rPr lang="en-US" sz="1400" dirty="0"/>
              <a:t>The offers provided in the attached deck are the recommended offers for Partner Advertising. These offers are CenturyLink’s current in-market offers that include all required body copy disclaimers and full legal disclaimers. </a:t>
            </a:r>
          </a:p>
          <a:p>
            <a:pPr algn="ctr">
              <a:buFontTx/>
              <a:buNone/>
            </a:pPr>
            <a:endParaRPr lang="en-US" sz="1400" dirty="0"/>
          </a:p>
          <a:p>
            <a:pPr algn="ctr">
              <a:buFontTx/>
              <a:buNone/>
            </a:pPr>
            <a:r>
              <a:rPr lang="en-US" sz="1400" dirty="0"/>
              <a:t>Please refer to the Marcom Consumer Messaging Blueprint for service  benefits and marketing statements and the CenturyLink Brand Guidelines for Authorized Sales Agents for creative layout direction. </a:t>
            </a:r>
          </a:p>
        </p:txBody>
      </p:sp>
    </p:spTree>
    <p:extLst>
      <p:ext uri="{BB962C8B-B14F-4D97-AF65-F5344CB8AC3E}">
        <p14:creationId xmlns:p14="http://schemas.microsoft.com/office/powerpoint/2010/main" val="358349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EB325-FFED-4FB9-9714-AAC568C96556}"/>
              </a:ext>
            </a:extLst>
          </p:cNvPr>
          <p:cNvSpPr>
            <a:spLocks noGrp="1"/>
          </p:cNvSpPr>
          <p:nvPr>
            <p:ph type="ctrTitle"/>
          </p:nvPr>
        </p:nvSpPr>
        <p:spPr>
          <a:xfrm>
            <a:off x="762738" y="2197917"/>
            <a:ext cx="10986891" cy="1859068"/>
          </a:xfrm>
        </p:spPr>
        <p:txBody>
          <a:bodyPr/>
          <a:lstStyle/>
          <a:p>
            <a:pPr algn="ctr"/>
            <a:br>
              <a:rPr lang="en-US" b="1" dirty="0"/>
            </a:br>
            <a:r>
              <a:rPr lang="en-US" dirty="0"/>
              <a:t>Phone Offer – Simply Unlimited Phone with Unlimited Nationwide Calling</a:t>
            </a:r>
          </a:p>
        </p:txBody>
      </p:sp>
    </p:spTree>
    <p:extLst>
      <p:ext uri="{BB962C8B-B14F-4D97-AF65-F5344CB8AC3E}">
        <p14:creationId xmlns:p14="http://schemas.microsoft.com/office/powerpoint/2010/main" val="1434831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12" name="Rectangle 2"/>
          <p:cNvSpPr>
            <a:spLocks noGrp="1" noChangeArrowheads="1"/>
          </p:cNvSpPr>
          <p:nvPr>
            <p:ph type="title"/>
          </p:nvPr>
        </p:nvSpPr>
        <p:spPr>
          <a:xfrm>
            <a:off x="1752600" y="203575"/>
            <a:ext cx="8229600" cy="420148"/>
          </a:xfrm>
        </p:spPr>
        <p:txBody>
          <a:bodyPr/>
          <a:lstStyle/>
          <a:p>
            <a:pPr algn="ctr" eaLnBrk="1" hangingPunct="1"/>
            <a:r>
              <a:rPr lang="en-US" sz="2400" dirty="0"/>
              <a:t>Phone with Unlimited Nationwide Calling</a:t>
            </a:r>
          </a:p>
        </p:txBody>
      </p:sp>
      <p:sp>
        <p:nvSpPr>
          <p:cNvPr id="5" name="Slide Number Placeholder 4"/>
          <p:cNvSpPr>
            <a:spLocks noGrp="1"/>
          </p:cNvSpPr>
          <p:nvPr>
            <p:ph type="sldNum" sz="quarter" idx="12"/>
          </p:nvPr>
        </p:nvSpPr>
        <p:spPr/>
        <p:txBody>
          <a:bodyPr/>
          <a:lstStyle/>
          <a:p>
            <a:pPr>
              <a:defRPr/>
            </a:pPr>
            <a:fld id="{6C6857BF-80BD-4328-93BA-2AEF8365228D}" type="slidenum">
              <a:rPr lang="en-US" smtClean="0"/>
              <a:pPr>
                <a:defRPr/>
              </a:pPr>
              <a:t>11</a:t>
            </a:fld>
            <a:endParaRPr lang="en-US" dirty="0"/>
          </a:p>
        </p:txBody>
      </p:sp>
      <p:graphicFrame>
        <p:nvGraphicFramePr>
          <p:cNvPr id="6" name="Group 30">
            <a:extLst>
              <a:ext uri="{FF2B5EF4-FFF2-40B4-BE49-F238E27FC236}">
                <a16:creationId xmlns:a16="http://schemas.microsoft.com/office/drawing/2014/main" id="{5FA4DB8A-6132-4B01-A3A8-55AB9B85F791}"/>
              </a:ext>
            </a:extLst>
          </p:cNvPr>
          <p:cNvGraphicFramePr>
            <a:graphicFrameLocks noGrp="1"/>
          </p:cNvGraphicFramePr>
          <p:nvPr/>
        </p:nvGraphicFramePr>
        <p:xfrm>
          <a:off x="220910" y="874218"/>
          <a:ext cx="11750180" cy="2898648"/>
        </p:xfrm>
        <a:graphic>
          <a:graphicData uri="http://schemas.openxmlformats.org/drawingml/2006/table">
            <a:tbl>
              <a:tblPr/>
              <a:tblGrid>
                <a:gridCol w="2033460">
                  <a:extLst>
                    <a:ext uri="{9D8B030D-6E8A-4147-A177-3AD203B41FA5}">
                      <a16:colId xmlns:a16="http://schemas.microsoft.com/office/drawing/2014/main" val="20000"/>
                    </a:ext>
                  </a:extLst>
                </a:gridCol>
                <a:gridCol w="9716720">
                  <a:extLst>
                    <a:ext uri="{9D8B030D-6E8A-4147-A177-3AD203B41FA5}">
                      <a16:colId xmlns:a16="http://schemas.microsoft.com/office/drawing/2014/main" val="20004"/>
                    </a:ext>
                  </a:extLst>
                </a:gridCol>
              </a:tblGrid>
              <a:tr h="416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err="1">
                          <a:ln>
                            <a:noFill/>
                          </a:ln>
                          <a:solidFill>
                            <a:schemeClr val="tx1"/>
                          </a:solidFill>
                          <a:effectLst/>
                          <a:latin typeface="Arial" charset="0"/>
                        </a:rPr>
                        <a:t>L</a:t>
                      </a:r>
                      <a:r>
                        <a:rPr kumimoji="0" lang="en-US" sz="1100" b="1" i="0" u="none" strike="noStrike" cap="none" normalizeH="0" baseline="0" dirty="0" err="1">
                          <a:ln>
                            <a:noFill/>
                          </a:ln>
                          <a:solidFill>
                            <a:schemeClr val="tx2"/>
                          </a:solidFill>
                          <a:effectLst/>
                          <a:latin typeface="Arial" charset="0"/>
                        </a:rPr>
                        <a:t>Offer</a:t>
                      </a:r>
                      <a:r>
                        <a:rPr kumimoji="0" lang="en-US" sz="1100" b="1" i="0" u="none" strike="noStrike" cap="none" normalizeH="0" baseline="0" dirty="0">
                          <a:ln>
                            <a:noFill/>
                          </a:ln>
                          <a:solidFill>
                            <a:schemeClr val="tx2"/>
                          </a:solidFill>
                          <a:effectLst/>
                          <a:latin typeface="Arial" charset="0"/>
                        </a:rPr>
                        <a:t> and Proximity Disclaimer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tx2"/>
                          </a:solidFill>
                          <a:effectLst/>
                          <a:latin typeface="Arial" charset="0"/>
                        </a:rPr>
                        <a:t>Offer Details</a:t>
                      </a:r>
                      <a:r>
                        <a:rPr kumimoji="0" lang="en-US" sz="1100" b="1" i="0" u="none" strike="noStrike" cap="none" normalizeH="0" baseline="0" dirty="0">
                          <a:ln>
                            <a:noFill/>
                          </a:ln>
                          <a:solidFill>
                            <a:schemeClr val="tx1"/>
                          </a:solidFill>
                          <a:effectLst/>
                          <a:latin typeface="Arial" charset="0"/>
                        </a:rPr>
                        <a:t> Details (Disclaimer)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314519">
                <a:tc>
                  <a:txBody>
                    <a:bodyPr/>
                    <a:lstStyle/>
                    <a:p>
                      <a:pPr marL="0" marR="0">
                        <a:spcBef>
                          <a:spcPts val="0"/>
                        </a:spcBef>
                        <a:spcAft>
                          <a:spcPts val="0"/>
                        </a:spcAft>
                      </a:pPr>
                      <a:r>
                        <a:rPr lang="en-US" sz="1100" b="1" dirty="0">
                          <a:solidFill>
                            <a:schemeClr val="bg1"/>
                          </a:solidFill>
                          <a:latin typeface="+mn-lt"/>
                          <a:ea typeface="Calibri"/>
                        </a:rPr>
                        <a:t>Simply Unlimited Phone </a:t>
                      </a:r>
                    </a:p>
                    <a:p>
                      <a:pPr marL="0" marR="0">
                        <a:spcBef>
                          <a:spcPts val="0"/>
                        </a:spcBef>
                        <a:spcAft>
                          <a:spcPts val="0"/>
                        </a:spcAft>
                      </a:pPr>
                      <a:endParaRPr lang="en-US" sz="1100" b="1" dirty="0">
                        <a:solidFill>
                          <a:schemeClr val="bg1"/>
                        </a:solidFill>
                        <a:latin typeface="+mn-lt"/>
                        <a:ea typeface="Calibri"/>
                      </a:endParaRPr>
                    </a:p>
                    <a:p>
                      <a:pPr marL="0" marR="0">
                        <a:spcBef>
                          <a:spcPts val="0"/>
                        </a:spcBef>
                        <a:spcAft>
                          <a:spcPts val="0"/>
                        </a:spcAft>
                      </a:pPr>
                      <a:r>
                        <a:rPr lang="en-US" sz="1100" b="0" u="sng" dirty="0">
                          <a:solidFill>
                            <a:schemeClr val="bg1"/>
                          </a:solidFill>
                          <a:latin typeface="+mn-lt"/>
                          <a:ea typeface="Calibri"/>
                        </a:rPr>
                        <a:t>All Markets:</a:t>
                      </a:r>
                    </a:p>
                    <a:p>
                      <a:pPr marL="0" marR="0">
                        <a:spcBef>
                          <a:spcPts val="0"/>
                        </a:spcBef>
                        <a:spcAft>
                          <a:spcPts val="0"/>
                        </a:spcAft>
                      </a:pPr>
                      <a:r>
                        <a:rPr lang="en-US" sz="1100" b="1" dirty="0">
                          <a:solidFill>
                            <a:srgbClr val="0047BB"/>
                          </a:solidFill>
                          <a:latin typeface="+mn-lt"/>
                          <a:ea typeface="Calibri"/>
                        </a:rPr>
                        <a:t>$50.00/month </a:t>
                      </a:r>
                    </a:p>
                    <a:p>
                      <a:pPr marL="0" marR="0">
                        <a:spcBef>
                          <a:spcPts val="0"/>
                        </a:spcBef>
                        <a:spcAft>
                          <a:spcPts val="0"/>
                        </a:spcAft>
                      </a:pPr>
                      <a:r>
                        <a:rPr lang="en-US" sz="1100" b="0" dirty="0">
                          <a:solidFill>
                            <a:schemeClr val="bg2"/>
                          </a:solidFill>
                          <a:latin typeface="+mn-lt"/>
                          <a:ea typeface="Calibri"/>
                        </a:rPr>
                        <a:t>Taxes and fees apply. Rate excludes CTL Fees not to exceed $4.00/</a:t>
                      </a:r>
                      <a:r>
                        <a:rPr lang="en-US" sz="1100" b="0" dirty="0" err="1">
                          <a:solidFill>
                            <a:schemeClr val="bg2"/>
                          </a:solidFill>
                          <a:latin typeface="+mn-lt"/>
                          <a:ea typeface="Calibri"/>
                        </a:rPr>
                        <a:t>mo</a:t>
                      </a:r>
                      <a:r>
                        <a:rPr lang="en-US" sz="1100" b="0" dirty="0">
                          <a:solidFill>
                            <a:schemeClr val="bg2"/>
                          </a:solidFill>
                          <a:latin typeface="+mn-lt"/>
                          <a:ea typeface="Calibri"/>
                        </a:rPr>
                        <a:t>/line. </a:t>
                      </a:r>
                      <a:r>
                        <a:rPr lang="en-US" sz="1100" b="1" u="sng" dirty="0">
                          <a:solidFill>
                            <a:schemeClr val="bg2"/>
                          </a:solidFill>
                          <a:latin typeface="+mn-lt"/>
                          <a:ea typeface="Calibri"/>
                        </a:rPr>
                        <a:t>Offer Details</a:t>
                      </a:r>
                      <a:r>
                        <a:rPr lang="en-US" sz="1100" b="0" u="sng" dirty="0">
                          <a:solidFill>
                            <a:schemeClr val="bg1"/>
                          </a:solidFill>
                          <a:latin typeface="+mn-lt"/>
                          <a:ea typeface="Calibri"/>
                        </a:rPr>
                        <a:t>.</a:t>
                      </a:r>
                    </a:p>
                    <a:p>
                      <a:pPr marL="0" marR="0">
                        <a:spcBef>
                          <a:spcPts val="0"/>
                        </a:spcBef>
                        <a:spcAft>
                          <a:spcPts val="0"/>
                        </a:spcAft>
                      </a:pPr>
                      <a:endParaRPr lang="en-US" sz="1100" b="1" baseline="0" dirty="0">
                        <a:solidFill>
                          <a:schemeClr val="bg2"/>
                        </a:solidFill>
                        <a:latin typeface="+mn-lt"/>
                        <a:ea typeface="Calibri"/>
                      </a:endParaRPr>
                    </a:p>
                    <a:p>
                      <a:pPr marL="0" marR="0" lvl="0" indent="0" algn="l" defTabSz="609585" rtl="0" eaLnBrk="1" fontAlgn="auto" latinLnBrk="0" hangingPunct="1">
                        <a:lnSpc>
                          <a:spcPct val="100000"/>
                        </a:lnSpc>
                        <a:spcBef>
                          <a:spcPts val="0"/>
                        </a:spcBef>
                        <a:spcAft>
                          <a:spcPts val="0"/>
                        </a:spcAft>
                        <a:buClrTx/>
                        <a:buSzTx/>
                        <a:buFontTx/>
                        <a:buNone/>
                        <a:tabLst/>
                        <a:defRPr/>
                      </a:pPr>
                      <a:endParaRPr lang="en-US" sz="1100" dirty="0">
                        <a:solidFill>
                          <a:schemeClr val="bg2"/>
                        </a:solidFill>
                        <a:latin typeface="Calibri"/>
                        <a:ea typeface="Calibri"/>
                      </a:endParaRPr>
                    </a:p>
                    <a:p>
                      <a:pPr marL="0" marR="0" lvl="0" indent="0" algn="l" defTabSz="609585" rtl="0" eaLnBrk="1" fontAlgn="auto" latinLnBrk="0" hangingPunct="1">
                        <a:lnSpc>
                          <a:spcPct val="100000"/>
                        </a:lnSpc>
                        <a:spcBef>
                          <a:spcPts val="0"/>
                        </a:spcBef>
                        <a:spcAft>
                          <a:spcPts val="0"/>
                        </a:spcAft>
                        <a:buClrTx/>
                        <a:buSzTx/>
                        <a:buFontTx/>
                        <a:buNone/>
                        <a:tabLst/>
                        <a:defRPr/>
                      </a:pPr>
                      <a:r>
                        <a:rPr kumimoji="0" lang="en-US" sz="1100" b="1" i="0" u="none" strike="noStrike" cap="none" normalizeH="0" baseline="0" dirty="0">
                          <a:ln>
                            <a:noFill/>
                          </a:ln>
                          <a:solidFill>
                            <a:schemeClr val="bg2"/>
                          </a:solidFill>
                          <a:effectLst/>
                          <a:latin typeface="Arial" charset="0"/>
                        </a:rPr>
                        <a:t>Body copy disclaimer font cannot be the smallest font on the page</a:t>
                      </a:r>
                      <a:endParaRPr lang="en-US" sz="1100" dirty="0">
                        <a:solidFill>
                          <a:schemeClr val="bg2"/>
                        </a:solidFill>
                        <a:latin typeface="Calibri"/>
                        <a:ea typeface="Calibri"/>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US" sz="1100" b="1" dirty="0">
                          <a:solidFill>
                            <a:schemeClr val="bg2"/>
                          </a:solidFill>
                          <a:latin typeface="+mn-lt"/>
                          <a:ea typeface="Calibri"/>
                        </a:rPr>
                        <a:t>Home Phone with Unlimited Nationwide Calling:</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100" b="0" i="0" u="none" strike="noStrike" kern="1200" cap="none" normalizeH="0" baseline="0" dirty="0">
                        <a:ln>
                          <a:noFill/>
                        </a:ln>
                        <a:solidFill>
                          <a:schemeClr val="bg2"/>
                        </a:solidFill>
                        <a:effectLst/>
                        <a:latin typeface="Arial" charset="0"/>
                        <a:ea typeface="+mn-ea"/>
                        <a:cs typeface="+mn-cs"/>
                      </a:endParaRPr>
                    </a:p>
                    <a:p>
                      <a:r>
                        <a:rPr lang="en-US" sz="1100" kern="1200" dirty="0">
                          <a:solidFill>
                            <a:srgbClr val="000000"/>
                          </a:solidFill>
                          <a:effectLst/>
                          <a:latin typeface="Arial" panose="020B0604020202020204" pitchFamily="34" charset="0"/>
                          <a:ea typeface="+mn-ea"/>
                          <a:cs typeface="Arial" panose="020B0604020202020204" pitchFamily="34" charset="0"/>
                        </a:rPr>
                        <a:t>*The CTL Fees are Facility Relocation Cost Recovery Fee, Property Tax Recovery Fee, and Federal Regulatory Recovery Fee. These are neither taxes nor required by law but set by CenturyLink and may change.  For information about taxes and fees, visit </a:t>
                      </a:r>
                      <a:r>
                        <a:rPr lang="en-US" sz="1100" u="sng" kern="1200" dirty="0">
                          <a:solidFill>
                            <a:srgbClr val="0047BB"/>
                          </a:solidFill>
                          <a:effectLst/>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centurylink.com/</a:t>
                      </a:r>
                      <a:r>
                        <a:rPr lang="en-US" sz="1100" u="sng" kern="1200" dirty="0" err="1">
                          <a:solidFill>
                            <a:srgbClr val="000000"/>
                          </a:solidFill>
                          <a:effectLst/>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feesandtaxes</a:t>
                      </a:r>
                      <a:r>
                        <a:rPr lang="en-US" sz="1100" kern="1200" dirty="0">
                          <a:solidFill>
                            <a:srgbClr val="000000"/>
                          </a:solidFill>
                          <a:effectLst/>
                          <a:latin typeface="Arial" panose="020B0604020202020204" pitchFamily="34" charset="0"/>
                          <a:ea typeface="+mn-ea"/>
                          <a:cs typeface="Arial" panose="020B0604020202020204" pitchFamily="34" charset="0"/>
                        </a:rPr>
                        <a:t>.</a:t>
                      </a:r>
                    </a:p>
                    <a:p>
                      <a:r>
                        <a:rPr lang="en-US" sz="1100" kern="1200" dirty="0">
                          <a:solidFill>
                            <a:srgbClr val="000000"/>
                          </a:solidFill>
                          <a:effectLst/>
                          <a:latin typeface="Arial" panose="020B0604020202020204" pitchFamily="34" charset="0"/>
                          <a:ea typeface="+mn-ea"/>
                          <a:cs typeface="Arial" panose="020B0604020202020204" pitchFamily="34" charset="0"/>
                        </a:rPr>
                        <a:t>Service is not available everywhere. Available to new qualifying, residential customers. Monthly service rate and taxes and fees, are subject to change and, if any changes are made to existing CenturyLink accounts in any manner, all prior discounts will be void.</a:t>
                      </a:r>
                      <a:r>
                        <a:rPr lang="en-US" sz="1100" b="1" kern="1200" dirty="0">
                          <a:solidFill>
                            <a:srgbClr val="000000"/>
                          </a:solidFill>
                          <a:effectLst/>
                          <a:latin typeface="Arial" panose="020B0604020202020204" pitchFamily="34" charset="0"/>
                          <a:ea typeface="+mn-ea"/>
                          <a:cs typeface="Arial" panose="020B0604020202020204" pitchFamily="34" charset="0"/>
                        </a:rPr>
                        <a:t> </a:t>
                      </a:r>
                      <a:r>
                        <a:rPr lang="en-US" sz="1100" kern="1200" dirty="0">
                          <a:solidFill>
                            <a:srgbClr val="000000"/>
                          </a:solidFill>
                          <a:effectLst/>
                          <a:latin typeface="Arial" panose="020B0604020202020204" pitchFamily="34" charset="0"/>
                          <a:ea typeface="+mn-ea"/>
                          <a:cs typeface="Arial" panose="020B0604020202020204" pitchFamily="34" charset="0"/>
                        </a:rPr>
                        <a:t> Customers who elect to receive a paper bill will be charged $1 for each applicable monthly bill.</a:t>
                      </a:r>
                      <a:r>
                        <a:rPr lang="en-US" sz="1100" b="1" kern="1200" dirty="0">
                          <a:solidFill>
                            <a:srgbClr val="000000"/>
                          </a:solidFill>
                          <a:effectLst/>
                          <a:latin typeface="Arial" panose="020B0604020202020204" pitchFamily="34" charset="0"/>
                          <a:ea typeface="+mn-ea"/>
                          <a:cs typeface="Arial" panose="020B0604020202020204" pitchFamily="34" charset="0"/>
                        </a:rPr>
                        <a:t> </a:t>
                      </a:r>
                      <a:r>
                        <a:rPr lang="en-US" sz="1100" kern="1200" dirty="0">
                          <a:solidFill>
                            <a:srgbClr val="000000"/>
                          </a:solidFill>
                          <a:effectLst/>
                          <a:latin typeface="Arial" panose="020B0604020202020204" pitchFamily="34" charset="0"/>
                          <a:ea typeface="+mn-ea"/>
                          <a:cs typeface="Arial" panose="020B0604020202020204" pitchFamily="34" charset="0"/>
                        </a:rPr>
                        <a:t>A credit check or deposit may apply. CenturyLink may change, cancel, or substitute offers and services, or vary them by service area, at its sole discretion without notice. Voice service is governed by tariffs, terms of service, or terms and conditions posted at </a:t>
                      </a:r>
                      <a:r>
                        <a:rPr lang="en-US" sz="1100" u="sng" kern="1200" dirty="0">
                          <a:solidFill>
                            <a:srgbClr val="000000"/>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centurylink.com/terms</a:t>
                      </a:r>
                      <a:r>
                        <a:rPr lang="en-US" sz="1100" kern="1200" dirty="0">
                          <a:solidFill>
                            <a:srgbClr val="000000"/>
                          </a:solidFill>
                          <a:effectLst/>
                          <a:latin typeface="Arial" panose="020B0604020202020204" pitchFamily="34" charset="0"/>
                          <a:ea typeface="+mn-ea"/>
                          <a:cs typeface="Arial" panose="020B0604020202020204" pitchFamily="34" charset="0"/>
                        </a:rPr>
                        <a:t>. Additional restrictions may apply. Service applies to one residential phone line with direct-dial, local and nationwide long distance voice calling from home phone, including Alaska, Puerto Rico, Guam, and U.S. Virgin Islands; excludes commercial use, call center, data and facsimile services (including dial-up Internet connections, data services, and facsimile; each may be billed at $0.10 per minute), conference lines, directory and operator assistance, chat lines, pay-per-call, calling card use, or multi-housing units. Usage will be monitored for compliance and service may be suspended/terminated for non-compliance. If usage consistently exceeds 5,000 minutes/mo., customer may be moved to another plan. International calling billed separately.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34606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EB325-FFED-4FB9-9714-AAC568C96556}"/>
              </a:ext>
            </a:extLst>
          </p:cNvPr>
          <p:cNvSpPr>
            <a:spLocks noGrp="1"/>
          </p:cNvSpPr>
          <p:nvPr>
            <p:ph type="ctrTitle"/>
          </p:nvPr>
        </p:nvSpPr>
        <p:spPr>
          <a:xfrm>
            <a:off x="762738" y="2197917"/>
            <a:ext cx="10986891" cy="1859068"/>
          </a:xfrm>
        </p:spPr>
        <p:txBody>
          <a:bodyPr/>
          <a:lstStyle/>
          <a:p>
            <a:pPr algn="ctr"/>
            <a:br>
              <a:rPr lang="en-US" b="1" dirty="0"/>
            </a:br>
            <a:r>
              <a:rPr lang="en-US" dirty="0"/>
              <a:t>Additional Information</a:t>
            </a:r>
          </a:p>
        </p:txBody>
      </p:sp>
    </p:spTree>
    <p:extLst>
      <p:ext uri="{BB962C8B-B14F-4D97-AF65-F5344CB8AC3E}">
        <p14:creationId xmlns:p14="http://schemas.microsoft.com/office/powerpoint/2010/main" val="3227491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12" name="Rectangle 2"/>
          <p:cNvSpPr>
            <a:spLocks noGrp="1" noChangeArrowheads="1"/>
          </p:cNvSpPr>
          <p:nvPr>
            <p:ph type="title"/>
          </p:nvPr>
        </p:nvSpPr>
        <p:spPr>
          <a:xfrm>
            <a:off x="1219200" y="533400"/>
            <a:ext cx="9296400" cy="5424577"/>
          </a:xfrm>
        </p:spPr>
        <p:txBody>
          <a:bodyPr/>
          <a:lstStyle/>
          <a:p>
            <a:r>
              <a:rPr lang="en-US" dirty="0"/>
              <a:t> </a:t>
            </a:r>
            <a:br>
              <a:rPr lang="en-US" dirty="0"/>
            </a:br>
            <a:br>
              <a:rPr lang="en-US" dirty="0"/>
            </a:br>
            <a:r>
              <a:rPr lang="en-US" sz="1600" dirty="0">
                <a:solidFill>
                  <a:schemeClr val="bg2"/>
                </a:solidFill>
              </a:rPr>
              <a:t>Required once on bottom of each web page where CenturyLink is mentioned:</a:t>
            </a:r>
            <a:br>
              <a:rPr lang="en-US" sz="2000" dirty="0"/>
            </a:br>
            <a:br>
              <a:rPr lang="en-US" sz="2000" dirty="0">
                <a:solidFill>
                  <a:schemeClr val="bg2"/>
                </a:solidFill>
              </a:rPr>
            </a:br>
            <a:r>
              <a:rPr lang="en-US" sz="1400" dirty="0">
                <a:solidFill>
                  <a:schemeClr val="bg2"/>
                </a:solidFill>
              </a:rPr>
              <a:t>“The name CenturyLink and the pathways logo are trademarks of CenturyLink.”</a:t>
            </a:r>
            <a:br>
              <a:rPr lang="en-US" sz="1400" dirty="0">
                <a:solidFill>
                  <a:schemeClr val="bg2"/>
                </a:solidFill>
              </a:rPr>
            </a:br>
            <a:br>
              <a:rPr lang="en-US" sz="1400" dirty="0">
                <a:solidFill>
                  <a:schemeClr val="bg2"/>
                </a:solidFill>
              </a:rPr>
            </a:br>
            <a:r>
              <a:rPr lang="en-US" sz="1400" dirty="0">
                <a:solidFill>
                  <a:schemeClr val="bg2"/>
                </a:solidFill>
              </a:rPr>
              <a:t>“(Partner Name) is an authorized sales agent of CenturyLink.”</a:t>
            </a:r>
            <a:br>
              <a:rPr lang="en-US" sz="2000" dirty="0"/>
            </a:br>
            <a:br>
              <a:rPr lang="en-US" sz="2000" dirty="0">
                <a:solidFill>
                  <a:schemeClr val="bg2"/>
                </a:solidFill>
              </a:rPr>
            </a:br>
            <a:r>
              <a:rPr lang="en-US" sz="1600" dirty="0">
                <a:solidFill>
                  <a:schemeClr val="bg2"/>
                </a:solidFill>
              </a:rPr>
              <a:t>To the extent Sales Agents include a copyright notice on their materials, the notice should read: </a:t>
            </a:r>
            <a:br>
              <a:rPr lang="en-US" sz="1600" dirty="0"/>
            </a:br>
            <a:br>
              <a:rPr lang="en-US" sz="1600" dirty="0"/>
            </a:br>
            <a:r>
              <a:rPr lang="en-US" sz="1400" dirty="0">
                <a:solidFill>
                  <a:schemeClr val="bg2"/>
                </a:solidFill>
              </a:rPr>
              <a:t>“© [Sales Agent’s legal name] 2023. All rights reserved.”</a:t>
            </a:r>
            <a:br>
              <a:rPr lang="en-US" sz="2000" dirty="0"/>
            </a:br>
            <a:br>
              <a:rPr lang="en-US" sz="2000" dirty="0"/>
            </a:br>
            <a:r>
              <a:rPr lang="en-US" sz="1200" dirty="0">
                <a:solidFill>
                  <a:schemeClr val="bg2"/>
                </a:solidFill>
              </a:rPr>
              <a:t>NOTE: It is never appropriate to use the name of the URL or any name that includes the term “CenturyLink” in a Sales Agent’s copyright notice.</a:t>
            </a:r>
            <a:br>
              <a:rPr lang="en-US" sz="2000" dirty="0"/>
            </a:br>
            <a:br>
              <a:rPr lang="en-US" sz="2000" dirty="0"/>
            </a:br>
            <a:r>
              <a:rPr lang="en-US" sz="2000" dirty="0">
                <a:highlight>
                  <a:srgbClr val="FFFF00"/>
                </a:highlight>
              </a:rPr>
              <a:t>Please refer to CenturyLink Brand guidelines for Authorized Sales Agents</a:t>
            </a:r>
            <a:br>
              <a:rPr lang="en-US" sz="2000" dirty="0">
                <a:highlight>
                  <a:srgbClr val="FFFF00"/>
                </a:highlight>
              </a:rPr>
            </a:br>
            <a:br>
              <a:rPr lang="en-US" sz="2000" dirty="0">
                <a:highlight>
                  <a:srgbClr val="FFFF00"/>
                </a:highlight>
              </a:rPr>
            </a:br>
            <a:br>
              <a:rPr lang="en-US" sz="2000" dirty="0">
                <a:highlight>
                  <a:srgbClr val="FFFF00"/>
                </a:highlight>
              </a:rPr>
            </a:br>
            <a:br>
              <a:rPr lang="en-US" sz="2000" dirty="0"/>
            </a:br>
            <a:br>
              <a:rPr lang="en-US" dirty="0"/>
            </a:br>
            <a:endParaRPr lang="en-US" dirty="0"/>
          </a:p>
        </p:txBody>
      </p:sp>
      <p:sp>
        <p:nvSpPr>
          <p:cNvPr id="4" name="Slide Number Placeholder 3"/>
          <p:cNvSpPr>
            <a:spLocks noGrp="1"/>
          </p:cNvSpPr>
          <p:nvPr>
            <p:ph type="sldNum" sz="quarter" idx="12"/>
          </p:nvPr>
        </p:nvSpPr>
        <p:spPr/>
        <p:txBody>
          <a:bodyPr/>
          <a:lstStyle/>
          <a:p>
            <a:pPr>
              <a:defRPr/>
            </a:pPr>
            <a:fld id="{6C6857BF-80BD-4328-93BA-2AEF8365228D}" type="slidenum">
              <a:rPr lang="en-US" smtClean="0"/>
              <a:pPr>
                <a:defRPr/>
              </a:pPr>
              <a:t>13</a:t>
            </a:fld>
            <a:endParaRPr lang="en-US" dirty="0"/>
          </a:p>
        </p:txBody>
      </p:sp>
      <p:sp>
        <p:nvSpPr>
          <p:cNvPr id="3" name="Rectangle 2"/>
          <p:cNvSpPr txBox="1">
            <a:spLocks noChangeArrowheads="1"/>
          </p:cNvSpPr>
          <p:nvPr/>
        </p:nvSpPr>
        <p:spPr bwMode="auto">
          <a:xfrm>
            <a:off x="18288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hangingPunct="0">
              <a:defRPr/>
            </a:pPr>
            <a:r>
              <a:rPr lang="en-US" sz="2400" b="1" kern="0" dirty="0">
                <a:solidFill>
                  <a:schemeClr val="bg1"/>
                </a:solidFill>
                <a:latin typeface="+mj-lt"/>
                <a:ea typeface="+mj-ea"/>
                <a:cs typeface="+mj-cs"/>
              </a:rPr>
              <a:t>Combined Company Copyright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EB325-FFED-4FB9-9714-AAC568C96556}"/>
              </a:ext>
            </a:extLst>
          </p:cNvPr>
          <p:cNvSpPr>
            <a:spLocks noGrp="1"/>
          </p:cNvSpPr>
          <p:nvPr>
            <p:ph type="ctrTitle"/>
          </p:nvPr>
        </p:nvSpPr>
        <p:spPr>
          <a:xfrm>
            <a:off x="762738" y="2197917"/>
            <a:ext cx="10986891" cy="1859068"/>
          </a:xfrm>
        </p:spPr>
        <p:txBody>
          <a:bodyPr/>
          <a:lstStyle/>
          <a:p>
            <a:pPr algn="ctr"/>
            <a:br>
              <a:rPr lang="en-US" b="1" dirty="0"/>
            </a:br>
            <a:r>
              <a:rPr lang="en-US" dirty="0"/>
              <a:t>Simply Unlimited</a:t>
            </a:r>
            <a:r>
              <a:rPr lang="en-US" b="1" dirty="0"/>
              <a:t> Internet </a:t>
            </a:r>
            <a:br>
              <a:rPr lang="en-US" b="1" dirty="0"/>
            </a:br>
            <a:r>
              <a:rPr lang="en-US" b="1" dirty="0"/>
              <a:t>up to 15 Mbps – up to 140 Mbps</a:t>
            </a:r>
            <a:endParaRPr lang="en-US" dirty="0"/>
          </a:p>
        </p:txBody>
      </p:sp>
    </p:spTree>
    <p:extLst>
      <p:ext uri="{BB962C8B-B14F-4D97-AF65-F5344CB8AC3E}">
        <p14:creationId xmlns:p14="http://schemas.microsoft.com/office/powerpoint/2010/main" val="3519045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14" name="Group 30"/>
          <p:cNvGraphicFramePr>
            <a:graphicFrameLocks noGrp="1"/>
          </p:cNvGraphicFramePr>
          <p:nvPr/>
        </p:nvGraphicFramePr>
        <p:xfrm>
          <a:off x="397933" y="350427"/>
          <a:ext cx="10773139" cy="2496312"/>
        </p:xfrm>
        <a:graphic>
          <a:graphicData uri="http://schemas.openxmlformats.org/drawingml/2006/table">
            <a:tbl>
              <a:tblPr/>
              <a:tblGrid>
                <a:gridCol w="5594335">
                  <a:extLst>
                    <a:ext uri="{9D8B030D-6E8A-4147-A177-3AD203B41FA5}">
                      <a16:colId xmlns:a16="http://schemas.microsoft.com/office/drawing/2014/main" val="20000"/>
                    </a:ext>
                  </a:extLst>
                </a:gridCol>
                <a:gridCol w="2494327">
                  <a:extLst>
                    <a:ext uri="{9D8B030D-6E8A-4147-A177-3AD203B41FA5}">
                      <a16:colId xmlns:a16="http://schemas.microsoft.com/office/drawing/2014/main" val="20001"/>
                    </a:ext>
                  </a:extLst>
                </a:gridCol>
                <a:gridCol w="2684477">
                  <a:extLst>
                    <a:ext uri="{9D8B030D-6E8A-4147-A177-3AD203B41FA5}">
                      <a16:colId xmlns:a16="http://schemas.microsoft.com/office/drawing/2014/main" val="20002"/>
                    </a:ext>
                  </a:extLst>
                </a:gridCol>
              </a:tblGrid>
              <a:tr h="254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tx2"/>
                          </a:solidFill>
                          <a:effectLst/>
                          <a:latin typeface="Arial" charset="0"/>
                        </a:rPr>
                        <a:t>Internet Only Offer and Proximity Disclaimers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rgbClr val="FFFFFF"/>
                          </a:solidFill>
                          <a:effectLst/>
                          <a:latin typeface="Arial" charset="0"/>
                        </a:rPr>
                        <a:t>Speed</a:t>
                      </a:r>
                      <a:r>
                        <a:rPr kumimoji="0" lang="en-US" sz="900" b="1" i="0" u="none" strike="noStrike" cap="none" normalizeH="0" baseline="0" dirty="0">
                          <a:ln>
                            <a:noFill/>
                          </a:ln>
                          <a:solidFill>
                            <a:schemeClr val="tx1"/>
                          </a:solidFill>
                          <a:effectLst/>
                          <a:latin typeface="Arial" charset="0"/>
                        </a:rPr>
                        <a:t> Tiers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tx1"/>
                          </a:solidFill>
                          <a:effectLst/>
                          <a:latin typeface="Arial" charset="0"/>
                        </a:rPr>
                        <a:t>Target </a:t>
                      </a:r>
                      <a:r>
                        <a:rPr kumimoji="0" lang="en-US" sz="1100" b="1" i="0" u="none" strike="noStrike" cap="none" normalizeH="0" baseline="0" dirty="0" err="1">
                          <a:ln>
                            <a:noFill/>
                          </a:ln>
                          <a:solidFill>
                            <a:srgbClr val="FFFFFF"/>
                          </a:solidFill>
                          <a:effectLst/>
                          <a:latin typeface="Arial" charset="0"/>
                        </a:rPr>
                        <a:t>Target</a:t>
                      </a:r>
                      <a:endParaRPr kumimoji="0" lang="en-US" sz="1100" b="1" i="0" u="none" strike="noStrike" cap="none" normalizeH="0" baseline="0" dirty="0">
                        <a:ln>
                          <a:noFill/>
                        </a:ln>
                        <a:solidFill>
                          <a:srgbClr val="FFFF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21820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a:ln>
                            <a:noFill/>
                          </a:ln>
                          <a:solidFill>
                            <a:schemeClr val="bg2"/>
                          </a:solidFill>
                          <a:effectLst/>
                          <a:latin typeface="+mn-lt"/>
                        </a:rPr>
                        <a:t>Simply Unlimited Internet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a:ln>
                          <a:noFill/>
                        </a:ln>
                        <a:solidFill>
                          <a:schemeClr val="bg2"/>
                        </a:solidFill>
                        <a:effectLst/>
                        <a:latin typeface="+mn-lt"/>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sng" strike="noStrike" cap="none" normalizeH="0" baseline="0" dirty="0">
                          <a:ln>
                            <a:noFill/>
                          </a:ln>
                          <a:solidFill>
                            <a:schemeClr val="bg2"/>
                          </a:solidFill>
                          <a:effectLst/>
                          <a:latin typeface="+mn-lt"/>
                        </a:rPr>
                        <a:t>Must appear directly under speed: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a:ln>
                            <a:noFill/>
                          </a:ln>
                          <a:solidFill>
                            <a:schemeClr val="bg2"/>
                          </a:solidFill>
                          <a:effectLst/>
                          <a:latin typeface="+mn-lt"/>
                        </a:rPr>
                        <a:t>Speed may not be available in your area.</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a:ln>
                          <a:noFill/>
                        </a:ln>
                        <a:solidFill>
                          <a:schemeClr val="bg2"/>
                        </a:solidFill>
                        <a:effectLst/>
                        <a:latin typeface="+mn-lt"/>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bg2"/>
                          </a:solidFill>
                          <a:effectLst/>
                          <a:latin typeface="+mn-lt"/>
                        </a:rPr>
                        <a:t>$55/mo.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sng" strike="noStrike" cap="none" normalizeH="0" baseline="0" dirty="0">
                          <a:ln>
                            <a:noFill/>
                          </a:ln>
                          <a:solidFill>
                            <a:schemeClr val="bg2"/>
                          </a:solidFill>
                          <a:effectLst/>
                          <a:latin typeface="+mn-lt"/>
                        </a:rPr>
                        <a:t>Must appear directly under price:</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0" i="0" u="none" strike="noStrike" kern="1200" cap="none" normalizeH="0" baseline="0" dirty="0">
                          <a:ln>
                            <a:noFill/>
                          </a:ln>
                          <a:solidFill>
                            <a:schemeClr val="bg2"/>
                          </a:solidFill>
                          <a:effectLst/>
                          <a:latin typeface="+mn-lt"/>
                          <a:ea typeface="+mn-ea"/>
                          <a:cs typeface="+mn-cs"/>
                        </a:rPr>
                        <a:t>Paperless billing required. Taxes and fees apply. Get the fastest internet speed available at your location (max speed is up to 100 Mbps).</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sng" strike="noStrike" cap="none" normalizeH="0" baseline="0" dirty="0">
                          <a:ln>
                            <a:noFill/>
                          </a:ln>
                          <a:solidFill>
                            <a:schemeClr val="bg2"/>
                          </a:solidFill>
                          <a:effectLst/>
                          <a:latin typeface="+mn-lt"/>
                        </a:rPr>
                        <a:t>Offer Details</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chemeClr val="bg2"/>
                          </a:solidFill>
                          <a:effectLst/>
                          <a:latin typeface="+mn-lt"/>
                        </a:rPr>
                        <a:t>Body copy disclaimer font cannot be the smallest font on the page.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kern="1200" cap="none" normalizeH="0" baseline="0" dirty="0">
                          <a:ln>
                            <a:noFill/>
                          </a:ln>
                          <a:solidFill>
                            <a:schemeClr val="bg2"/>
                          </a:solidFill>
                          <a:effectLst/>
                          <a:latin typeface="Arial" charset="0"/>
                          <a:ea typeface="+mn-ea"/>
                          <a:cs typeface="+mn-cs"/>
                        </a:rPr>
                        <a:t>Offer: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bg2"/>
                          </a:solidFill>
                          <a:effectLst/>
                          <a:latin typeface="Arial" charset="0"/>
                        </a:rPr>
                        <a:t>Customer</a:t>
                      </a:r>
                      <a:r>
                        <a:rPr kumimoji="0" lang="en-US" sz="1100" b="0" i="0" u="none" strike="noStrike" cap="none" normalizeH="0" baseline="0" dirty="0">
                          <a:ln>
                            <a:noFill/>
                          </a:ln>
                          <a:solidFill>
                            <a:schemeClr val="bg2"/>
                          </a:solidFill>
                          <a:effectLst/>
                          <a:latin typeface="Arial" charset="0"/>
                        </a:rPr>
                        <a:t>:  New Internet customers.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a:ln>
                          <a:noFill/>
                        </a:ln>
                        <a:solidFill>
                          <a:schemeClr val="bg2"/>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a:ln>
                            <a:noFill/>
                          </a:ln>
                          <a:solidFill>
                            <a:srgbClr val="000000"/>
                          </a:solidFill>
                          <a:effectLst/>
                          <a:latin typeface="Arial" charset="0"/>
                        </a:rPr>
                        <a:t>Internet only messaged with or without phone.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bg2"/>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bg2"/>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6412" name="Rectangle 2"/>
          <p:cNvSpPr>
            <a:spLocks noGrp="1" noChangeArrowheads="1"/>
          </p:cNvSpPr>
          <p:nvPr>
            <p:ph type="title"/>
          </p:nvPr>
        </p:nvSpPr>
        <p:spPr>
          <a:xfrm>
            <a:off x="1684089" y="-47953"/>
            <a:ext cx="8229600" cy="445744"/>
          </a:xfrm>
        </p:spPr>
        <p:txBody>
          <a:bodyPr/>
          <a:lstStyle/>
          <a:p>
            <a:pPr algn="ctr" eaLnBrk="1" hangingPunct="1"/>
            <a:r>
              <a:rPr lang="en-US" sz="2000" dirty="0">
                <a:solidFill>
                  <a:schemeClr val="tx1"/>
                </a:solidFill>
              </a:rPr>
              <a:t>Simply Unlimited Internet </a:t>
            </a:r>
            <a:r>
              <a:rPr lang="en-US" sz="1867"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[$50/mo. MT, ND, WA]</a:t>
            </a:r>
            <a:r>
              <a:rPr lang="en-US" sz="2000" dirty="0">
                <a:solidFill>
                  <a:schemeClr val="tx1"/>
                </a:solidFill>
              </a:rPr>
              <a:t>  </a:t>
            </a:r>
          </a:p>
        </p:txBody>
      </p:sp>
      <p:sp>
        <p:nvSpPr>
          <p:cNvPr id="5" name="Slide Number Placeholder 4"/>
          <p:cNvSpPr>
            <a:spLocks noGrp="1"/>
          </p:cNvSpPr>
          <p:nvPr>
            <p:ph type="sldNum" sz="quarter" idx="12"/>
          </p:nvPr>
        </p:nvSpPr>
        <p:spPr/>
        <p:txBody>
          <a:bodyPr/>
          <a:lstStyle/>
          <a:p>
            <a:pPr>
              <a:defRPr/>
            </a:pPr>
            <a:fld id="{6C6857BF-80BD-4328-93BA-2AEF8365228D}" type="slidenum">
              <a:rPr lang="en-US" smtClean="0"/>
              <a:pPr>
                <a:defRPr/>
              </a:pPr>
              <a:t>3</a:t>
            </a:fld>
            <a:endParaRPr lang="en-US" dirty="0"/>
          </a:p>
        </p:txBody>
      </p:sp>
      <p:sp>
        <p:nvSpPr>
          <p:cNvPr id="41985" name="Rectangle 1"/>
          <p:cNvSpPr>
            <a:spLocks noChangeArrowheads="1"/>
          </p:cNvSpPr>
          <p:nvPr/>
        </p:nvSpPr>
        <p:spPr bwMode="auto">
          <a:xfrm>
            <a:off x="282326" y="3219998"/>
            <a:ext cx="11441453" cy="3694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Customer speed experiences will vary, particularly when accessing the Internet wirelessly from various devices.  Download speeds are via a wired connection.  Internet speeds are not guaranteed due to conditions outside of network control, including customer location, devices, equipment, and access through a wired or wireless connection; see </a:t>
            </a:r>
            <a:r>
              <a:rPr lang="en-US" sz="933" u="sng" dirty="0">
                <a:solidFill>
                  <a:srgbClr val="0047BB"/>
                </a:solidFill>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centurylink.com/</a:t>
            </a:r>
            <a:r>
              <a:rPr lang="en-US" sz="933" u="sng" dirty="0" err="1">
                <a:solidFill>
                  <a:srgbClr val="000000"/>
                </a:solidFill>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internetpolicy</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for more information.</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Service is not available everywhere. Offer is available to qualifying customers only. Limited time offer.  Monthly service rate, leased equipment rates, installation and constructions fees, taxes, and fees are subject to change and, if any changes are made to existing CenturyLink accounts in any manner, all prior discounts will be void.</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 Modem: </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Customers may provide their own compatible equipment, lease from CenturyLink (up to $15/mo. fee + tax), or one-time purchase (up to $200 + tax). </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Installation:</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 one-time installation fee may apply depending on network technology at customer location: Standard installation fee up to $15 (technician completes work outside of location and customer installs modem/connects devices inside) or technician installation fee up to $149 (technician completes work outside of location and installs modem/connects devices inside). </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Construction</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For certain, new Internet installations, construction charges may apply (“Construction Charges”) that are from $150 to $300. However, in limited circumstances, the Constructions Charges may exceed these amounts. Customer will be contacted prior to install for approval to proceed with order if Construction Charges apply. Month to month (referred to as “no contract”) service means no term commitment and may be cancelled at any time without an early termination fee but customer must accept Internet Subscriber Agreement prior to using service (see </a:t>
            </a:r>
            <a:r>
              <a:rPr lang="en-US" sz="933" u="sng" dirty="0">
                <a:solidFill>
                  <a:srgbClr val="0047BB"/>
                </a:solidFill>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centurylink.com/</a:t>
            </a:r>
            <a:r>
              <a:rPr lang="en-US" sz="933" u="sng" dirty="0" err="1">
                <a:solidFill>
                  <a:srgbClr val="000000"/>
                </a:solidFill>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eula</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To receive advertised rate, all customers must enroll in paperless billing and agree to not receive a paper invoice from CenturyLink. If paperless billing is cancelled or not activated in a timely manner, the then-current standard monthly rate will apply. Customer may access their monthly invoice in My CenturyLink online account. Customers who elect to receive a paper bill will be charged $1 for each applicable monthly bill.</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933" b="1" dirty="0" err="1">
                <a:solidFill>
                  <a:srgbClr val="000000"/>
                </a:solidFill>
                <a:latin typeface="Arial" panose="020B0604020202020204" pitchFamily="34" charset="0"/>
                <a:ea typeface="Calibri" panose="020F0502020204030204" pitchFamily="34" charset="0"/>
                <a:cs typeface="Arial" panose="020B0604020202020204" pitchFamily="34" charset="0"/>
              </a:rPr>
              <a:t>Postpay</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 credit check or deposit may apply. </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Prepay</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Service will begin on the date your order is completed and full payment is processed through your choice of debit card, credit card, or other prepay service available with your subscription.  Each month following, a recurring e-commerce transaction for your service will be processed as service automatically renews monthly until cancelled by customer. CenturyLink may change, cancel, or substitute offers and services, or vary them by service area, at its sole discretion without notice. See </a:t>
            </a:r>
            <a:r>
              <a:rPr lang="en-US" sz="933" u="sng" dirty="0">
                <a:solidFill>
                  <a:srgbClr val="0047BB"/>
                </a:solidFill>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centurylink.com/</a:t>
            </a:r>
            <a:r>
              <a:rPr lang="en-US" sz="933" u="sng" dirty="0" err="1">
                <a:solidFill>
                  <a:srgbClr val="000000"/>
                </a:solidFill>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feesandtaxes</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for applicable taxes and fees. Additional restrictions apply. </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Secure </a:t>
            </a:r>
            <a:r>
              <a:rPr lang="en-US" sz="933" b="1" dirty="0" err="1">
                <a:solidFill>
                  <a:srgbClr val="000000"/>
                </a:solidFill>
                <a:latin typeface="Arial" panose="020B0604020202020204" pitchFamily="34" charset="0"/>
                <a:ea typeface="Calibri" panose="020F0502020204030204" pitchFamily="34" charset="0"/>
                <a:cs typeface="Arial" panose="020B0604020202020204" pitchFamily="34" charset="0"/>
              </a:rPr>
              <a:t>WiFi</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If your modem includes the Secure </a:t>
            </a:r>
            <a:r>
              <a:rPr lang="en-US" sz="933" dirty="0" err="1">
                <a:solidFill>
                  <a:srgbClr val="000000"/>
                </a:solidFill>
                <a:latin typeface="Arial" panose="020B0604020202020204" pitchFamily="34" charset="0"/>
                <a:ea typeface="Calibri" panose="020F0502020204030204" pitchFamily="34" charset="0"/>
                <a:cs typeface="Arial" panose="020B0604020202020204" pitchFamily="34" charset="0"/>
              </a:rPr>
              <a:t>WiFi</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feature, it should begin working within 72 hours of activating as long as you fully install it and leave it plugged in. Altering modem settings may disable Secure </a:t>
            </a:r>
            <a:r>
              <a:rPr lang="en-US" sz="933" dirty="0" err="1">
                <a:solidFill>
                  <a:srgbClr val="000000"/>
                </a:solidFill>
                <a:latin typeface="Arial" panose="020B0604020202020204" pitchFamily="34" charset="0"/>
                <a:ea typeface="Calibri" panose="020F0502020204030204" pitchFamily="34" charset="0"/>
                <a:cs typeface="Arial" panose="020B0604020202020204" pitchFamily="34" charset="0"/>
              </a:rPr>
              <a:t>WiFi</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as will Internet connection issues. If you are unsure whether Secure </a:t>
            </a:r>
            <a:r>
              <a:rPr lang="en-US" sz="933" dirty="0" err="1">
                <a:solidFill>
                  <a:srgbClr val="000000"/>
                </a:solidFill>
                <a:latin typeface="Arial" panose="020B0604020202020204" pitchFamily="34" charset="0"/>
                <a:ea typeface="Calibri" panose="020F0502020204030204" pitchFamily="34" charset="0"/>
                <a:cs typeface="Arial" panose="020B0604020202020204" pitchFamily="34" charset="0"/>
              </a:rPr>
              <a:t>WiFi</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is working, contact us. Restrictions apply.</a:t>
            </a:r>
          </a:p>
          <a:p>
            <a:pPr>
              <a:lnSpc>
                <a:spcPct val="107000"/>
              </a:lnSpc>
              <a:spcAft>
                <a:spcPts val="1067"/>
              </a:spcAft>
            </a:pPr>
            <a:endParaRPr lang="en-US" sz="1067"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a:lnSpc>
                <a:spcPct val="107000"/>
              </a:lnSpc>
              <a:spcAft>
                <a:spcPts val="1067"/>
              </a:spcAft>
            </a:pPr>
            <a:r>
              <a:rPr lang="en-US" sz="1067" dirty="0">
                <a:latin typeface="Arial Narrow" panose="020B0606020202030204" pitchFamily="34" charset="0"/>
                <a:ea typeface="Calibri" panose="020F0502020204030204" pitchFamily="34" charset="0"/>
                <a:cs typeface="Times New Roman" panose="02020603050405020304" pitchFamily="18" charset="0"/>
              </a:rPr>
              <a:t> </a:t>
            </a:r>
          </a:p>
          <a:p>
            <a:pPr>
              <a:lnSpc>
                <a:spcPct val="107000"/>
              </a:lnSpc>
              <a:spcAft>
                <a:spcPts val="1067"/>
              </a:spcAft>
            </a:pPr>
            <a:endParaRPr lang="en-US" sz="1067" dirty="0">
              <a:solidFill>
                <a:srgbClr val="000000"/>
              </a:solidFill>
              <a:latin typeface="Arial Narrow" panose="020B0606020202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5B3773AC-609A-4CC8-9B02-A7F162078389}"/>
              </a:ext>
            </a:extLst>
          </p:cNvPr>
          <p:cNvSpPr txBox="1"/>
          <p:nvPr/>
        </p:nvSpPr>
        <p:spPr>
          <a:xfrm>
            <a:off x="6096000" y="961418"/>
            <a:ext cx="2305411" cy="1570238"/>
          </a:xfrm>
          <a:prstGeom prst="rect">
            <a:avLst/>
          </a:prstGeom>
          <a:noFill/>
        </p:spPr>
        <p:txBody>
          <a:bodyPr wrap="square" rtlCol="0">
            <a:spAutoFit/>
          </a:bodyPr>
          <a:lstStyle/>
          <a:p>
            <a:r>
              <a:rPr lang="en-US" sz="1067" b="1" dirty="0">
                <a:solidFill>
                  <a:schemeClr val="bg2"/>
                </a:solidFill>
              </a:rPr>
              <a:t>$55/mo. </a:t>
            </a:r>
            <a:r>
              <a:rPr lang="en-US" sz="1067" dirty="0">
                <a:solidFill>
                  <a:schemeClr val="bg2"/>
                </a:solidFill>
              </a:rPr>
              <a:t>Up to 15 Mbps</a:t>
            </a:r>
            <a:endParaRPr lang="en-US" sz="1067" b="1" dirty="0">
              <a:solidFill>
                <a:schemeClr val="bg2"/>
              </a:solidFill>
            </a:endParaRPr>
          </a:p>
          <a:p>
            <a:r>
              <a:rPr lang="en-US" sz="1067" b="1" dirty="0">
                <a:solidFill>
                  <a:schemeClr val="bg2"/>
                </a:solidFill>
              </a:rPr>
              <a:t>$55/mo</a:t>
            </a:r>
            <a:r>
              <a:rPr lang="en-US" sz="1067" dirty="0">
                <a:solidFill>
                  <a:schemeClr val="bg2"/>
                </a:solidFill>
              </a:rPr>
              <a:t>. Up to 20 Mbps</a:t>
            </a:r>
            <a:endParaRPr lang="en-US" sz="1067" b="1" dirty="0">
              <a:solidFill>
                <a:schemeClr val="bg2"/>
              </a:solidFill>
            </a:endParaRPr>
          </a:p>
          <a:p>
            <a:r>
              <a:rPr lang="en-US" sz="1067" b="1" dirty="0">
                <a:solidFill>
                  <a:schemeClr val="bg2"/>
                </a:solidFill>
              </a:rPr>
              <a:t>$55/mo. </a:t>
            </a:r>
            <a:r>
              <a:rPr lang="en-US" sz="1067" dirty="0">
                <a:solidFill>
                  <a:schemeClr val="bg2"/>
                </a:solidFill>
              </a:rPr>
              <a:t>Up to 40 Mbps-80Mbps</a:t>
            </a:r>
          </a:p>
          <a:p>
            <a:r>
              <a:rPr lang="en-US" sz="1067" b="1" dirty="0">
                <a:solidFill>
                  <a:schemeClr val="bg2"/>
                </a:solidFill>
              </a:rPr>
              <a:t>$55/mo. </a:t>
            </a:r>
            <a:r>
              <a:rPr lang="en-US" sz="1067" dirty="0">
                <a:solidFill>
                  <a:schemeClr val="bg2"/>
                </a:solidFill>
              </a:rPr>
              <a:t>Up to 100M </a:t>
            </a:r>
          </a:p>
          <a:p>
            <a:endParaRPr lang="en-US" sz="1067" dirty="0">
              <a:solidFill>
                <a:schemeClr val="bg2"/>
              </a:solidFill>
            </a:endParaRPr>
          </a:p>
          <a:p>
            <a:r>
              <a:rPr lang="en-US" sz="1067" dirty="0">
                <a:solidFill>
                  <a:schemeClr val="bg2"/>
                </a:solidFill>
              </a:rPr>
              <a:t>Or </a:t>
            </a:r>
          </a:p>
          <a:p>
            <a:endParaRPr lang="en-US" sz="1067" dirty="0">
              <a:solidFill>
                <a:schemeClr val="bg2"/>
              </a:solidFill>
            </a:endParaRPr>
          </a:p>
          <a:p>
            <a:r>
              <a:rPr lang="en-US" sz="1067" b="1" dirty="0">
                <a:solidFill>
                  <a:schemeClr val="bg2"/>
                </a:solidFill>
              </a:rPr>
              <a:t>$55/mo.</a:t>
            </a:r>
          </a:p>
          <a:p>
            <a:r>
              <a:rPr lang="en-US" sz="1067" dirty="0">
                <a:solidFill>
                  <a:schemeClr val="bg2"/>
                </a:solidFill>
              </a:rPr>
              <a:t>All Speeds up to 100 Mbps</a:t>
            </a:r>
          </a:p>
        </p:txBody>
      </p:sp>
      <p:sp>
        <p:nvSpPr>
          <p:cNvPr id="3" name="TextBox 2">
            <a:extLst>
              <a:ext uri="{FF2B5EF4-FFF2-40B4-BE49-F238E27FC236}">
                <a16:creationId xmlns:a16="http://schemas.microsoft.com/office/drawing/2014/main" id="{82708162-CDF1-4753-B27D-64B4B6A8EEFB}"/>
              </a:ext>
            </a:extLst>
          </p:cNvPr>
          <p:cNvSpPr txBox="1"/>
          <p:nvPr/>
        </p:nvSpPr>
        <p:spPr>
          <a:xfrm>
            <a:off x="282326" y="2786482"/>
            <a:ext cx="1145573" cy="254044"/>
          </a:xfrm>
          <a:prstGeom prst="rect">
            <a:avLst/>
          </a:prstGeom>
          <a:noFill/>
        </p:spPr>
        <p:txBody>
          <a:bodyPr wrap="square" rtlCol="0">
            <a:spAutoFit/>
          </a:bodyPr>
          <a:lstStyle/>
          <a:p>
            <a:r>
              <a:rPr lang="en-US" sz="1051" b="1" dirty="0">
                <a:solidFill>
                  <a:srgbClr val="000000"/>
                </a:solidFill>
              </a:rPr>
              <a:t>Offer Details</a:t>
            </a:r>
            <a:r>
              <a:rPr lang="en-US" sz="1000" b="1" dirty="0">
                <a:solidFill>
                  <a:srgbClr val="000000"/>
                </a:solidFill>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EB325-FFED-4FB9-9714-AAC568C96556}"/>
              </a:ext>
            </a:extLst>
          </p:cNvPr>
          <p:cNvSpPr>
            <a:spLocks noGrp="1"/>
          </p:cNvSpPr>
          <p:nvPr>
            <p:ph type="ctrTitle"/>
          </p:nvPr>
        </p:nvSpPr>
        <p:spPr>
          <a:xfrm>
            <a:off x="762738" y="2197917"/>
            <a:ext cx="10986891" cy="1859068"/>
          </a:xfrm>
        </p:spPr>
        <p:txBody>
          <a:bodyPr/>
          <a:lstStyle/>
          <a:p>
            <a:pPr algn="ctr"/>
            <a:br>
              <a:rPr lang="en-US" b="1" dirty="0"/>
            </a:br>
            <a:r>
              <a:rPr lang="en-US" b="1" dirty="0"/>
              <a:t>Fiber Internet </a:t>
            </a:r>
            <a:endParaRPr lang="en-US" dirty="0"/>
          </a:p>
        </p:txBody>
      </p:sp>
    </p:spTree>
    <p:extLst>
      <p:ext uri="{BB962C8B-B14F-4D97-AF65-F5344CB8AC3E}">
        <p14:creationId xmlns:p14="http://schemas.microsoft.com/office/powerpoint/2010/main" val="3933681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14" name="Group 30"/>
          <p:cNvGraphicFramePr>
            <a:graphicFrameLocks noGrp="1"/>
          </p:cNvGraphicFramePr>
          <p:nvPr>
            <p:extLst>
              <p:ext uri="{D42A27DB-BD31-4B8C-83A1-F6EECF244321}">
                <p14:modId xmlns:p14="http://schemas.microsoft.com/office/powerpoint/2010/main" val="381211410"/>
              </p:ext>
            </p:extLst>
          </p:nvPr>
        </p:nvGraphicFramePr>
        <p:xfrm>
          <a:off x="1584855" y="523522"/>
          <a:ext cx="8278812" cy="1857378"/>
        </p:xfrm>
        <a:graphic>
          <a:graphicData uri="http://schemas.openxmlformats.org/drawingml/2006/table">
            <a:tbl>
              <a:tblPr/>
              <a:tblGrid>
                <a:gridCol w="5594335">
                  <a:extLst>
                    <a:ext uri="{9D8B030D-6E8A-4147-A177-3AD203B41FA5}">
                      <a16:colId xmlns:a16="http://schemas.microsoft.com/office/drawing/2014/main" val="20000"/>
                    </a:ext>
                  </a:extLst>
                </a:gridCol>
                <a:gridCol w="2684477">
                  <a:extLst>
                    <a:ext uri="{9D8B030D-6E8A-4147-A177-3AD203B41FA5}">
                      <a16:colId xmlns:a16="http://schemas.microsoft.com/office/drawing/2014/main" val="20002"/>
                    </a:ext>
                  </a:extLst>
                </a:gridCol>
              </a:tblGrid>
              <a:tr h="2103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tx2"/>
                          </a:solidFill>
                          <a:effectLst/>
                          <a:latin typeface="Arial" charset="0"/>
                        </a:rPr>
                        <a:t>Internet Only Offer and Proximity Disclaimers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tx2"/>
                          </a:solidFill>
                          <a:effectLst/>
                          <a:latin typeface="Arial" charset="0"/>
                        </a:rPr>
                        <a:t>Target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59829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bg2"/>
                          </a:solidFill>
                          <a:effectLst/>
                          <a:latin typeface="+mn-lt"/>
                        </a:rPr>
                        <a:t>CenturyLink Fiber Internet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a:ln>
                            <a:noFill/>
                          </a:ln>
                          <a:solidFill>
                            <a:schemeClr val="bg2"/>
                          </a:solidFill>
                          <a:effectLst/>
                          <a:latin typeface="+mn-lt"/>
                        </a:rPr>
                        <a:t>Up to 500Mbps $50/</a:t>
                      </a:r>
                      <a:r>
                        <a:rPr kumimoji="0" lang="en-US" sz="1100" b="0" i="0" u="none" strike="noStrike" cap="none" normalizeH="0" baseline="0" dirty="0" err="1">
                          <a:ln>
                            <a:noFill/>
                          </a:ln>
                          <a:solidFill>
                            <a:schemeClr val="bg2"/>
                          </a:solidFill>
                          <a:effectLst/>
                          <a:latin typeface="+mn-lt"/>
                        </a:rPr>
                        <a:t>mo</a:t>
                      </a:r>
                      <a:r>
                        <a:rPr kumimoji="0" lang="en-US" sz="1100" b="0" i="0" u="none" strike="noStrike" cap="none" normalizeH="0" baseline="0" dirty="0">
                          <a:ln>
                            <a:noFill/>
                          </a:ln>
                          <a:solidFill>
                            <a:schemeClr val="bg2"/>
                          </a:solidFill>
                          <a:effectLst/>
                          <a:latin typeface="+mn-lt"/>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sng" strike="noStrike" cap="none" normalizeH="0" baseline="0" dirty="0">
                          <a:ln>
                            <a:noFill/>
                          </a:ln>
                          <a:solidFill>
                            <a:schemeClr val="bg2"/>
                          </a:solidFill>
                          <a:effectLst/>
                          <a:latin typeface="+mn-lt"/>
                        </a:rPr>
                        <a:t>Must appear directly under speed/price: </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0" i="0" u="none" strike="noStrike" cap="none" normalizeH="0" baseline="0" dirty="0">
                          <a:ln>
                            <a:noFill/>
                          </a:ln>
                          <a:solidFill>
                            <a:schemeClr val="bg2"/>
                          </a:solidFill>
                          <a:effectLst/>
                          <a:latin typeface="+mn-lt"/>
                        </a:rPr>
                        <a:t>Limited availability. Service and rate in select locations only. </a:t>
                      </a:r>
                      <a:r>
                        <a:rPr kumimoji="0" lang="en-US" sz="1100" b="0" i="0" u="none" strike="noStrike" kern="1200" cap="none" normalizeH="0" baseline="0" dirty="0">
                          <a:ln>
                            <a:noFill/>
                          </a:ln>
                          <a:solidFill>
                            <a:schemeClr val="bg2"/>
                          </a:solidFill>
                          <a:effectLst/>
                          <a:latin typeface="+mn-lt"/>
                          <a:ea typeface="+mn-ea"/>
                          <a:cs typeface="+mn-cs"/>
                        </a:rPr>
                        <a:t>Paperless billing required. Taxes and fees apply. </a:t>
                      </a:r>
                      <a:r>
                        <a:rPr kumimoji="0" lang="en-US" sz="1100" b="1" i="0" u="sng" strike="noStrike" kern="1200" cap="none" normalizeH="0" baseline="0" dirty="0">
                          <a:ln>
                            <a:noFill/>
                          </a:ln>
                          <a:solidFill>
                            <a:schemeClr val="bg2"/>
                          </a:solidFill>
                          <a:effectLst/>
                          <a:latin typeface="+mn-lt"/>
                          <a:ea typeface="+mn-ea"/>
                          <a:cs typeface="+mn-cs"/>
                        </a:rPr>
                        <a:t>O</a:t>
                      </a:r>
                      <a:r>
                        <a:rPr kumimoji="0" lang="en-US" sz="1100" b="1" i="0" u="sng" strike="noStrike" cap="none" normalizeH="0" baseline="0" dirty="0">
                          <a:ln>
                            <a:noFill/>
                          </a:ln>
                          <a:solidFill>
                            <a:schemeClr val="bg2"/>
                          </a:solidFill>
                          <a:effectLst/>
                          <a:latin typeface="+mn-lt"/>
                        </a:rPr>
                        <a:t>ffer Details</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100" b="1" i="0" u="none" strike="noStrike" cap="none" normalizeH="0" baseline="0" dirty="0">
                        <a:ln>
                          <a:noFill/>
                        </a:ln>
                        <a:solidFill>
                          <a:schemeClr val="bg2"/>
                        </a:solidFill>
                        <a:effectLst/>
                        <a:latin typeface="+mn-lt"/>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chemeClr val="bg2"/>
                          </a:solidFill>
                          <a:effectLst/>
                          <a:latin typeface="+mn-lt"/>
                        </a:rPr>
                        <a:t>Body copy disclaimer font cannot be the smallest font on the page.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bg2"/>
                          </a:solidFill>
                          <a:effectLst/>
                          <a:latin typeface="Arial" charset="0"/>
                        </a:rPr>
                        <a:t>Customer</a:t>
                      </a:r>
                      <a:r>
                        <a:rPr kumimoji="0" lang="en-US" sz="1100" b="0" i="0" u="none" strike="noStrike" cap="none" normalizeH="0" baseline="0" dirty="0">
                          <a:ln>
                            <a:noFill/>
                          </a:ln>
                          <a:solidFill>
                            <a:schemeClr val="bg2"/>
                          </a:solidFill>
                          <a:effectLst/>
                          <a:latin typeface="Arial" charset="0"/>
                        </a:rPr>
                        <a:t>:  New Internet customers.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a:ln>
                          <a:noFill/>
                        </a:ln>
                        <a:solidFill>
                          <a:schemeClr val="bg2"/>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a:ln>
                            <a:noFill/>
                          </a:ln>
                          <a:solidFill>
                            <a:srgbClr val="000000"/>
                          </a:solidFill>
                          <a:effectLst/>
                          <a:latin typeface="Arial" charset="0"/>
                        </a:rPr>
                        <a:t>Internet only messaged with or without phone.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bg2"/>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bg2"/>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6412" name="Rectangle 2"/>
          <p:cNvSpPr>
            <a:spLocks noGrp="1" noChangeArrowheads="1"/>
          </p:cNvSpPr>
          <p:nvPr>
            <p:ph type="title"/>
          </p:nvPr>
        </p:nvSpPr>
        <p:spPr>
          <a:xfrm>
            <a:off x="1684089" y="-47953"/>
            <a:ext cx="8229600" cy="445744"/>
          </a:xfrm>
        </p:spPr>
        <p:txBody>
          <a:bodyPr/>
          <a:lstStyle/>
          <a:p>
            <a:pPr algn="ctr" eaLnBrk="1" hangingPunct="1"/>
            <a:r>
              <a:rPr lang="en-US" sz="2133" dirty="0">
                <a:solidFill>
                  <a:schemeClr val="tx1"/>
                </a:solidFill>
              </a:rPr>
              <a:t>500M for $50/mo.</a:t>
            </a:r>
            <a:endParaRPr lang="en-US" sz="2000" dirty="0">
              <a:solidFill>
                <a:schemeClr val="tx1"/>
              </a:solidFill>
            </a:endParaRPr>
          </a:p>
        </p:txBody>
      </p:sp>
      <p:sp>
        <p:nvSpPr>
          <p:cNvPr id="5" name="Slide Number Placeholder 4"/>
          <p:cNvSpPr>
            <a:spLocks noGrp="1"/>
          </p:cNvSpPr>
          <p:nvPr>
            <p:ph type="sldNum" sz="quarter" idx="12"/>
          </p:nvPr>
        </p:nvSpPr>
        <p:spPr/>
        <p:txBody>
          <a:bodyPr/>
          <a:lstStyle/>
          <a:p>
            <a:pPr>
              <a:defRPr/>
            </a:pPr>
            <a:fld id="{6C6857BF-80BD-4328-93BA-2AEF8365228D}" type="slidenum">
              <a:rPr lang="en-US" smtClean="0"/>
              <a:pPr>
                <a:defRPr/>
              </a:pPr>
              <a:t>5</a:t>
            </a:fld>
            <a:endParaRPr lang="en-US" dirty="0"/>
          </a:p>
        </p:txBody>
      </p:sp>
      <p:sp>
        <p:nvSpPr>
          <p:cNvPr id="41985" name="Rectangle 1"/>
          <p:cNvSpPr>
            <a:spLocks noChangeArrowheads="1"/>
          </p:cNvSpPr>
          <p:nvPr/>
        </p:nvSpPr>
        <p:spPr bwMode="auto">
          <a:xfrm>
            <a:off x="282325" y="2379609"/>
            <a:ext cx="11441453" cy="46768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a:lnSpc>
                <a:spcPct val="115000"/>
              </a:lnSpc>
              <a:spcBef>
                <a:spcPts val="0"/>
              </a:spcBef>
              <a:spcAft>
                <a:spcPts val="0"/>
              </a:spcAft>
            </a:pPr>
            <a:r>
              <a:rPr lang="en-US" sz="1070" dirty="0">
                <a:solidFill>
                  <a:srgbClr val="000000"/>
                </a:solidFill>
                <a:effectLst/>
                <a:ea typeface="Calibri" panose="020F0502020204030204" pitchFamily="34" charset="0"/>
                <a:cs typeface="Times New Roman" panose="02020603050405020304" pitchFamily="18" charset="0"/>
              </a:rPr>
              <a:t>Although our fiber service usually means 100% fiber-optic network to your location, in limited circumstances CenturyLink may need to deploy alternative technologies coupled with a non-fiber connection from a certain point (usually the curb) to your location in order to provide the advertised download speeds.</a:t>
            </a:r>
          </a:p>
          <a:p>
            <a:pPr marL="0" marR="0">
              <a:lnSpc>
                <a:spcPct val="115000"/>
              </a:lnSpc>
              <a:spcBef>
                <a:spcPts val="0"/>
              </a:spcBef>
              <a:spcAft>
                <a:spcPts val="0"/>
              </a:spcAft>
            </a:pPr>
            <a:r>
              <a:rPr lang="en-US" sz="1070" dirty="0">
                <a:solidFill>
                  <a:srgbClr val="000000"/>
                </a:solidFill>
                <a:effectLst/>
                <a:ea typeface="Calibri" panose="020F0502020204030204" pitchFamily="34" charset="0"/>
                <a:cs typeface="Times New Roman" panose="02020603050405020304" pitchFamily="18" charset="0"/>
              </a:rPr>
              <a:t> </a:t>
            </a:r>
          </a:p>
          <a:p>
            <a:pPr marL="0" marR="0">
              <a:lnSpc>
                <a:spcPct val="115000"/>
              </a:lnSpc>
              <a:spcBef>
                <a:spcPts val="0"/>
              </a:spcBef>
              <a:spcAft>
                <a:spcPts val="0"/>
              </a:spcAft>
            </a:pPr>
            <a:r>
              <a:rPr lang="en-US" sz="1070" dirty="0">
                <a:solidFill>
                  <a:srgbClr val="000000"/>
                </a:solidFill>
                <a:effectLst/>
                <a:ea typeface="Calibri" panose="020F0502020204030204" pitchFamily="34" charset="0"/>
                <a:cs typeface="Times New Roman" panose="02020603050405020304" pitchFamily="18" charset="0"/>
              </a:rPr>
              <a:t>Customer speed experiences will vary, particularly when accessing the Internet wirelessly from various devices. Download/upload speeds are via a wired connection. Internet speeds are not guaranteed due to conditions outside of network control, including customer location, devices, equipment, and access through a wired or wireless connection; see </a:t>
            </a:r>
            <a:r>
              <a:rPr lang="en-US" sz="1070" u="sng" dirty="0">
                <a:solidFill>
                  <a:srgbClr val="0047BB"/>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centurylink.com/</a:t>
            </a:r>
            <a:r>
              <a:rPr lang="en-US" sz="1070" u="sng" dirty="0" err="1">
                <a:solidFill>
                  <a:srgbClr val="00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internetpolicy</a:t>
            </a:r>
            <a:r>
              <a:rPr lang="en-US" sz="1070" dirty="0">
                <a:solidFill>
                  <a:srgbClr val="000000"/>
                </a:solidFill>
                <a:effectLst/>
                <a:ea typeface="Calibri" panose="020F0502020204030204" pitchFamily="34" charset="0"/>
                <a:cs typeface="Times New Roman" panose="02020603050405020304" pitchFamily="18" charset="0"/>
              </a:rPr>
              <a:t> for more information.</a:t>
            </a:r>
          </a:p>
          <a:p>
            <a:pPr marL="0" marR="0">
              <a:lnSpc>
                <a:spcPct val="115000"/>
              </a:lnSpc>
              <a:spcBef>
                <a:spcPts val="0"/>
              </a:spcBef>
              <a:spcAft>
                <a:spcPts val="0"/>
              </a:spcAft>
            </a:pPr>
            <a:r>
              <a:rPr lang="en-US" sz="1070" dirty="0">
                <a:solidFill>
                  <a:srgbClr val="000000"/>
                </a:solidFill>
                <a:effectLst/>
                <a:ea typeface="Calibri" panose="020F0502020204030204" pitchFamily="34" charset="0"/>
                <a:cs typeface="Times New Roman" panose="02020603050405020304" pitchFamily="18" charset="0"/>
              </a:rPr>
              <a:t> </a:t>
            </a:r>
          </a:p>
          <a:p>
            <a:pPr marL="0" marR="0">
              <a:lnSpc>
                <a:spcPct val="115000"/>
              </a:lnSpc>
              <a:spcBef>
                <a:spcPts val="0"/>
              </a:spcBef>
              <a:spcAft>
                <a:spcPts val="0"/>
              </a:spcAft>
            </a:pPr>
            <a:r>
              <a:rPr lang="en-US" sz="1070" dirty="0">
                <a:solidFill>
                  <a:srgbClr val="000000"/>
                </a:solidFill>
                <a:effectLst/>
                <a:ea typeface="Calibri" panose="020F0502020204030204" pitchFamily="34" charset="0"/>
                <a:cs typeface="Times New Roman" panose="02020603050405020304" pitchFamily="18" charset="0"/>
              </a:rPr>
              <a:t>Limited availability. Service and rate in select locations only. Offer available to qualifying customers only. Limited time offers.  Monthly service rate, leased equipment rates, installation and construction fees, taxes and fees are subject to change and, if any changes are made to existing CenturyLink accounts in any manner, all prior discounts will be void.</a:t>
            </a:r>
            <a:r>
              <a:rPr lang="en-US" sz="1070" b="1" dirty="0">
                <a:solidFill>
                  <a:srgbClr val="000000"/>
                </a:solidFill>
                <a:effectLst/>
                <a:ea typeface="Calibri" panose="020F0502020204030204" pitchFamily="34" charset="0"/>
                <a:cs typeface="Times New Roman" panose="02020603050405020304" pitchFamily="18" charset="0"/>
              </a:rPr>
              <a:t> </a:t>
            </a:r>
            <a:r>
              <a:rPr lang="en-US" sz="1070" b="1" dirty="0" err="1">
                <a:solidFill>
                  <a:srgbClr val="000000"/>
                </a:solidFill>
                <a:effectLst/>
                <a:ea typeface="Calibri" panose="020F0502020204030204" pitchFamily="34" charset="0"/>
                <a:cs typeface="Times New Roman" panose="02020603050405020304" pitchFamily="18" charset="0"/>
              </a:rPr>
              <a:t>WiFi</a:t>
            </a:r>
            <a:r>
              <a:rPr lang="en-US" sz="1070" b="1" dirty="0">
                <a:solidFill>
                  <a:srgbClr val="000000"/>
                </a:solidFill>
                <a:effectLst/>
                <a:ea typeface="Calibri" panose="020F0502020204030204" pitchFamily="34" charset="0"/>
                <a:cs typeface="Times New Roman" panose="02020603050405020304" pitchFamily="18" charset="0"/>
              </a:rPr>
              <a:t> Equipment: </a:t>
            </a:r>
            <a:r>
              <a:rPr lang="en-US" sz="1070" dirty="0">
                <a:solidFill>
                  <a:srgbClr val="000000"/>
                </a:solidFill>
                <a:effectLst/>
                <a:ea typeface="Calibri" panose="020F0502020204030204" pitchFamily="34" charset="0"/>
                <a:cs typeface="Times New Roman" panose="02020603050405020304" pitchFamily="18" charset="0"/>
              </a:rPr>
              <a:t>Customers may provide their own compatible equipment, lease from CenturyLink (up to $15/mo. fee + tax), or one-time purchase (up to $200 + tax). </a:t>
            </a:r>
            <a:r>
              <a:rPr lang="en-US" sz="1070" b="1" dirty="0">
                <a:solidFill>
                  <a:srgbClr val="000000"/>
                </a:solidFill>
                <a:effectLst/>
                <a:ea typeface="Calibri" panose="020F0502020204030204" pitchFamily="34" charset="0"/>
                <a:cs typeface="Times New Roman" panose="02020603050405020304" pitchFamily="18" charset="0"/>
              </a:rPr>
              <a:t>Installation:</a:t>
            </a:r>
            <a:r>
              <a:rPr lang="en-US" sz="1070" dirty="0">
                <a:solidFill>
                  <a:srgbClr val="000000"/>
                </a:solidFill>
                <a:effectLst/>
                <a:ea typeface="Calibri" panose="020F0502020204030204" pitchFamily="34" charset="0"/>
                <a:cs typeface="Times New Roman" panose="02020603050405020304" pitchFamily="18" charset="0"/>
              </a:rPr>
              <a:t> Offer includes technician installation at customer’s eligible location. </a:t>
            </a:r>
            <a:r>
              <a:rPr lang="en-US" sz="1070" b="1" dirty="0">
                <a:solidFill>
                  <a:srgbClr val="000000"/>
                </a:solidFill>
                <a:effectLst/>
                <a:ea typeface="Calibri" panose="020F0502020204030204" pitchFamily="34" charset="0"/>
                <a:cs typeface="Times New Roman" panose="02020603050405020304" pitchFamily="18" charset="0"/>
              </a:rPr>
              <a:t>Construction</a:t>
            </a:r>
            <a:r>
              <a:rPr lang="en-US" sz="1070" dirty="0">
                <a:solidFill>
                  <a:srgbClr val="000000"/>
                </a:solidFill>
                <a:effectLst/>
                <a:ea typeface="Calibri" panose="020F0502020204030204" pitchFamily="34" charset="0"/>
                <a:cs typeface="Times New Roman" panose="02020603050405020304" pitchFamily="18" charset="0"/>
              </a:rPr>
              <a:t>: For certain, new Internet installations, construction charges may apply (“Construction Charges”).  CenturyLink will absorb the first $1,500 of the Construction Charges; customer will be responsible for Construction Charges to the extent they exceed $1,500, usually no more than an additional $2,000. Customer will be contacted prior to install for approval to proceed with order if Construction Charges apply. Month to month (referred to as “no contract”) service means no term commitment and may be cancelled at any time without an early termination fee but customer must accept Internet Subscriber Agreement prior to using service (see </a:t>
            </a:r>
            <a:r>
              <a:rPr lang="en-US" sz="1070" u="sng" dirty="0">
                <a:solidFill>
                  <a:srgbClr val="0047BB"/>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centurylink.com/</a:t>
            </a:r>
            <a:r>
              <a:rPr lang="en-US" sz="1070" u="sng" dirty="0" err="1">
                <a:solidFill>
                  <a:srgbClr val="0047BB"/>
                </a:solidFill>
                <a:cs typeface="Times New Roman" panose="02020603050405020304" pitchFamily="18" charset="0"/>
                <a:hlinkClick r:id="rId3">
                  <a:extLst>
                    <a:ext uri="{A12FA001-AC4F-418D-AE19-62706E023703}">
                      <ahyp:hlinkClr xmlns:ahyp="http://schemas.microsoft.com/office/drawing/2018/hyperlinkcolor" val="tx"/>
                    </a:ext>
                  </a:extLst>
                </a:hlinkClick>
              </a:rPr>
              <a:t>eula</a:t>
            </a:r>
            <a:r>
              <a:rPr lang="en-US" sz="1070" u="sng" dirty="0">
                <a:solidFill>
                  <a:srgbClr val="0047BB"/>
                </a:solidFill>
                <a:cs typeface="Times New Roman" panose="02020603050405020304" pitchFamily="18" charset="0"/>
              </a:rPr>
              <a:t>). </a:t>
            </a:r>
            <a:r>
              <a:rPr lang="en-US" sz="1070" dirty="0">
                <a:solidFill>
                  <a:srgbClr val="000000"/>
                </a:solidFill>
                <a:effectLst/>
                <a:ea typeface="Calibri" panose="020F0502020204030204" pitchFamily="34" charset="0"/>
                <a:cs typeface="Times New Roman" panose="02020603050405020304" pitchFamily="18" charset="0"/>
              </a:rPr>
              <a:t>To receive advertised rate, all customers must enroll in paperless billing and agree to not receive a paper invoice from CenturyLink. If paperless billing is cancelled or not activated in a timely manner, the then-current standard monthly rate will apply. Customer may access their monthly invoice in My CenturyLink online account. Customers who elect to receive a paper bill will be charged $1 for each applicable monthly bill.</a:t>
            </a:r>
            <a:r>
              <a:rPr lang="en-US" sz="1070" b="1" dirty="0">
                <a:solidFill>
                  <a:srgbClr val="000000"/>
                </a:solidFill>
                <a:effectLst/>
                <a:ea typeface="Calibri" panose="020F0502020204030204" pitchFamily="34" charset="0"/>
                <a:cs typeface="Times New Roman" panose="02020603050405020304" pitchFamily="18" charset="0"/>
              </a:rPr>
              <a:t> </a:t>
            </a:r>
            <a:r>
              <a:rPr lang="en-US" sz="1070" b="1" dirty="0" err="1">
                <a:solidFill>
                  <a:srgbClr val="000000"/>
                </a:solidFill>
                <a:effectLst/>
                <a:ea typeface="Calibri" panose="020F0502020204030204" pitchFamily="34" charset="0"/>
                <a:cs typeface="Times New Roman" panose="02020603050405020304" pitchFamily="18" charset="0"/>
              </a:rPr>
              <a:t>Postpay</a:t>
            </a:r>
            <a:r>
              <a:rPr lang="en-US" sz="1070" b="1" dirty="0">
                <a:solidFill>
                  <a:srgbClr val="000000"/>
                </a:solidFill>
                <a:effectLst/>
                <a:ea typeface="Calibri" panose="020F0502020204030204" pitchFamily="34" charset="0"/>
                <a:cs typeface="Times New Roman" panose="02020603050405020304" pitchFamily="18" charset="0"/>
              </a:rPr>
              <a:t>:</a:t>
            </a:r>
            <a:r>
              <a:rPr lang="en-US" sz="1070" dirty="0">
                <a:solidFill>
                  <a:srgbClr val="000000"/>
                </a:solidFill>
                <a:effectLst/>
                <a:ea typeface="Calibri" panose="020F0502020204030204" pitchFamily="34" charset="0"/>
                <a:cs typeface="Times New Roman" panose="02020603050405020304" pitchFamily="18" charset="0"/>
              </a:rPr>
              <a:t> A credit check or deposit may apply. </a:t>
            </a:r>
            <a:r>
              <a:rPr lang="en-US" sz="1070" b="1" dirty="0">
                <a:solidFill>
                  <a:srgbClr val="000000"/>
                </a:solidFill>
                <a:effectLst/>
                <a:ea typeface="Calibri" panose="020F0502020204030204" pitchFamily="34" charset="0"/>
                <a:cs typeface="Times New Roman" panose="02020603050405020304" pitchFamily="18" charset="0"/>
              </a:rPr>
              <a:t>Prepay</a:t>
            </a:r>
            <a:r>
              <a:rPr lang="en-US" sz="1070" dirty="0">
                <a:solidFill>
                  <a:srgbClr val="000000"/>
                </a:solidFill>
                <a:effectLst/>
                <a:ea typeface="Calibri" panose="020F0502020204030204" pitchFamily="34" charset="0"/>
                <a:cs typeface="Times New Roman" panose="02020603050405020304" pitchFamily="18" charset="0"/>
              </a:rPr>
              <a:t>: Service will begin on the date your order is completed and full payment is processed through your choice of debit card, credit card, or other prepay service available with your subscription.  Each month following, a recurring e-commerce transaction for your service will be processed as service automatically renews monthly until cancelled by customer. CenturyLink may change, cancel, or substitute offers and services, or vary them by service area, at its sole discretion without notice. See </a:t>
            </a:r>
            <a:r>
              <a:rPr lang="en-US" sz="1070" u="sng" dirty="0">
                <a:solidFill>
                  <a:srgbClr val="0047BB"/>
                </a:solidFill>
                <a:effectLst/>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centurylink.com</a:t>
            </a:r>
            <a:r>
              <a:rPr lang="en-US" sz="1070" u="sng" dirty="0">
                <a:solidFill>
                  <a:srgbClr val="0047BB"/>
                </a:solidFill>
                <a:cs typeface="Times New Roman" panose="02020603050405020304" pitchFamily="18" charset="0"/>
                <a:hlinkClick r:id="rId4">
                  <a:extLst>
                    <a:ext uri="{A12FA001-AC4F-418D-AE19-62706E023703}">
                      <ahyp:hlinkClr xmlns:ahyp="http://schemas.microsoft.com/office/drawing/2018/hyperlinkcolor" val="tx"/>
                    </a:ext>
                  </a:extLst>
                </a:hlinkClick>
              </a:rPr>
              <a:t>/</a:t>
            </a:r>
            <a:r>
              <a:rPr lang="en-US" sz="1070" u="sng" dirty="0" err="1">
                <a:solidFill>
                  <a:srgbClr val="0047BB"/>
                </a:solidFill>
                <a:cs typeface="Times New Roman" panose="02020603050405020304" pitchFamily="18" charset="0"/>
                <a:hlinkClick r:id="rId4">
                  <a:extLst>
                    <a:ext uri="{A12FA001-AC4F-418D-AE19-62706E023703}">
                      <ahyp:hlinkClr xmlns:ahyp="http://schemas.microsoft.com/office/drawing/2018/hyperlinkcolor" val="tx"/>
                    </a:ext>
                  </a:extLst>
                </a:hlinkClick>
              </a:rPr>
              <a:t>feesandtaxes</a:t>
            </a:r>
            <a:r>
              <a:rPr lang="en-US" sz="1070" u="sng" dirty="0">
                <a:solidFill>
                  <a:srgbClr val="0047BB"/>
                </a:solidFill>
                <a:cs typeface="Times New Roman" panose="02020603050405020304" pitchFamily="18" charset="0"/>
              </a:rPr>
              <a:t> </a:t>
            </a:r>
            <a:r>
              <a:rPr lang="en-US" sz="1070" dirty="0">
                <a:solidFill>
                  <a:srgbClr val="000000"/>
                </a:solidFill>
                <a:effectLst/>
                <a:ea typeface="Calibri" panose="020F0502020204030204" pitchFamily="34" charset="0"/>
                <a:cs typeface="Times New Roman" panose="02020603050405020304" pitchFamily="18" charset="0"/>
              </a:rPr>
              <a:t>for applicable taxes and fees. Additional restrictions apply. </a:t>
            </a:r>
          </a:p>
          <a:p>
            <a:pPr marL="0" marR="0">
              <a:lnSpc>
                <a:spcPct val="115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067"/>
              </a:spcAft>
            </a:pPr>
            <a:r>
              <a:rPr lang="en-US" sz="1067" dirty="0">
                <a:latin typeface="Arial Narrow" panose="020B0606020202030204" pitchFamily="34" charset="0"/>
                <a:ea typeface="Calibri" panose="020F0502020204030204" pitchFamily="34" charset="0"/>
                <a:cs typeface="Times New Roman" panose="02020603050405020304" pitchFamily="18" charset="0"/>
              </a:rPr>
              <a:t> </a:t>
            </a:r>
          </a:p>
          <a:p>
            <a:pPr>
              <a:lnSpc>
                <a:spcPct val="107000"/>
              </a:lnSpc>
              <a:spcAft>
                <a:spcPts val="1067"/>
              </a:spcAft>
            </a:pPr>
            <a:endParaRPr lang="en-US" sz="1067" dirty="0">
              <a:solidFill>
                <a:srgbClr val="000000"/>
              </a:solidFill>
              <a:latin typeface="Arial Narrow" panose="020B0606020202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5B3773AC-609A-4CC8-9B02-A7F162078389}"/>
              </a:ext>
            </a:extLst>
          </p:cNvPr>
          <p:cNvSpPr txBox="1"/>
          <p:nvPr/>
        </p:nvSpPr>
        <p:spPr>
          <a:xfrm>
            <a:off x="6003052" y="961418"/>
            <a:ext cx="2305411" cy="584968"/>
          </a:xfrm>
          <a:prstGeom prst="rect">
            <a:avLst/>
          </a:prstGeom>
          <a:noFill/>
        </p:spPr>
        <p:txBody>
          <a:bodyPr wrap="square" rtlCol="0">
            <a:spAutoFit/>
          </a:bodyPr>
          <a:lstStyle/>
          <a:p>
            <a:endParaRPr lang="en-US" sz="1067" dirty="0">
              <a:solidFill>
                <a:schemeClr val="bg2"/>
              </a:solidFill>
            </a:endParaRPr>
          </a:p>
          <a:p>
            <a:endParaRPr lang="en-US" sz="1067" dirty="0">
              <a:solidFill>
                <a:schemeClr val="bg2"/>
              </a:solidFill>
            </a:endParaRPr>
          </a:p>
          <a:p>
            <a:endParaRPr lang="en-US" sz="1067" dirty="0">
              <a:solidFill>
                <a:schemeClr val="bg2"/>
              </a:solidFill>
            </a:endParaRPr>
          </a:p>
        </p:txBody>
      </p:sp>
      <p:sp>
        <p:nvSpPr>
          <p:cNvPr id="3" name="TextBox 2">
            <a:extLst>
              <a:ext uri="{FF2B5EF4-FFF2-40B4-BE49-F238E27FC236}">
                <a16:creationId xmlns:a16="http://schemas.microsoft.com/office/drawing/2014/main" id="{82708162-CDF1-4753-B27D-64B4B6A8EEFB}"/>
              </a:ext>
            </a:extLst>
          </p:cNvPr>
          <p:cNvSpPr txBox="1"/>
          <p:nvPr/>
        </p:nvSpPr>
        <p:spPr>
          <a:xfrm>
            <a:off x="282325" y="2252587"/>
            <a:ext cx="1145573" cy="254044"/>
          </a:xfrm>
          <a:prstGeom prst="rect">
            <a:avLst/>
          </a:prstGeom>
          <a:noFill/>
        </p:spPr>
        <p:txBody>
          <a:bodyPr wrap="square" rtlCol="0">
            <a:spAutoFit/>
          </a:bodyPr>
          <a:lstStyle/>
          <a:p>
            <a:r>
              <a:rPr lang="en-US" sz="1051" b="1" dirty="0">
                <a:solidFill>
                  <a:srgbClr val="000000"/>
                </a:solidFill>
              </a:rPr>
              <a:t>Offer Details</a:t>
            </a:r>
            <a:r>
              <a:rPr lang="en-US" sz="1000" b="1" dirty="0">
                <a:solidFill>
                  <a:srgbClr val="000000"/>
                </a:solidFill>
              </a:rPr>
              <a:t>:</a:t>
            </a:r>
          </a:p>
        </p:txBody>
      </p:sp>
    </p:spTree>
    <p:extLst>
      <p:ext uri="{BB962C8B-B14F-4D97-AF65-F5344CB8AC3E}">
        <p14:creationId xmlns:p14="http://schemas.microsoft.com/office/powerpoint/2010/main" val="2683123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14" name="Group 30"/>
          <p:cNvGraphicFramePr>
            <a:graphicFrameLocks noGrp="1"/>
          </p:cNvGraphicFramePr>
          <p:nvPr/>
        </p:nvGraphicFramePr>
        <p:xfrm>
          <a:off x="532595" y="569435"/>
          <a:ext cx="10800664" cy="1699768"/>
        </p:xfrm>
        <a:graphic>
          <a:graphicData uri="http://schemas.openxmlformats.org/drawingml/2006/table">
            <a:tbl>
              <a:tblPr/>
              <a:tblGrid>
                <a:gridCol w="7816133">
                  <a:extLst>
                    <a:ext uri="{9D8B030D-6E8A-4147-A177-3AD203B41FA5}">
                      <a16:colId xmlns:a16="http://schemas.microsoft.com/office/drawing/2014/main" val="20000"/>
                    </a:ext>
                  </a:extLst>
                </a:gridCol>
                <a:gridCol w="2984531">
                  <a:extLst>
                    <a:ext uri="{9D8B030D-6E8A-4147-A177-3AD203B41FA5}">
                      <a16:colId xmlns:a16="http://schemas.microsoft.com/office/drawing/2014/main" val="20002"/>
                    </a:ext>
                  </a:extLst>
                </a:gridCol>
              </a:tblGrid>
              <a:tr h="2336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a:ln>
                            <a:noFill/>
                          </a:ln>
                          <a:solidFill>
                            <a:schemeClr val="tx2"/>
                          </a:solidFill>
                          <a:effectLst/>
                          <a:latin typeface="Arial" charset="0"/>
                        </a:rPr>
                        <a:t>Internet Only Offer and Proximity Disclaimers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1" i="0" u="none" strike="noStrike" cap="none" normalizeH="0" baseline="0" dirty="0">
                          <a:ln>
                            <a:noFill/>
                          </a:ln>
                          <a:solidFill>
                            <a:schemeClr val="tx2"/>
                          </a:solidFill>
                          <a:effectLst/>
                          <a:latin typeface="Arial" charset="0"/>
                        </a:rPr>
                        <a:t>Target Audience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458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bg2"/>
                          </a:solidFill>
                          <a:effectLst/>
                          <a:latin typeface="Arial" charset="0"/>
                        </a:rPr>
                        <a:t>Fiber Gigabit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a:ln>
                            <a:noFill/>
                          </a:ln>
                          <a:solidFill>
                            <a:schemeClr val="bg2"/>
                          </a:solidFill>
                          <a:effectLst/>
                          <a:latin typeface="Arial" charset="0"/>
                        </a:rPr>
                        <a:t>Up to 940Mbps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a:ln>
                            <a:noFill/>
                          </a:ln>
                          <a:solidFill>
                            <a:schemeClr val="bg2"/>
                          </a:solidFill>
                          <a:effectLst/>
                          <a:latin typeface="Arial" charset="0"/>
                        </a:rPr>
                        <a:t>$75/</a:t>
                      </a:r>
                      <a:r>
                        <a:rPr kumimoji="0" lang="en-US" sz="1100" b="0" i="0" u="none" strike="noStrike" cap="none" normalizeH="0" baseline="0" dirty="0" err="1">
                          <a:ln>
                            <a:noFill/>
                          </a:ln>
                          <a:solidFill>
                            <a:schemeClr val="bg2"/>
                          </a:solidFill>
                          <a:effectLst/>
                          <a:latin typeface="Arial" charset="0"/>
                        </a:rPr>
                        <a:t>mo</a:t>
                      </a:r>
                      <a:r>
                        <a:rPr kumimoji="0" lang="en-US" sz="1100" b="0" i="0" u="none" strike="noStrike" cap="none" normalizeH="0" baseline="0" dirty="0">
                          <a:ln>
                            <a:noFill/>
                          </a:ln>
                          <a:solidFill>
                            <a:schemeClr val="bg2"/>
                          </a:solidFill>
                          <a:effectLst/>
                          <a:latin typeface="Arial" charset="0"/>
                        </a:rPr>
                        <a:t> with modem included, no installation fee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sng" strike="noStrike" cap="none" normalizeH="0" baseline="0" dirty="0">
                          <a:ln>
                            <a:noFill/>
                          </a:ln>
                          <a:solidFill>
                            <a:schemeClr val="bg2"/>
                          </a:solidFill>
                          <a:effectLst/>
                          <a:latin typeface="Arial" charset="0"/>
                        </a:rPr>
                        <a:t>Must appear under Fiber Gigabit: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a:ln>
                            <a:noFill/>
                          </a:ln>
                          <a:solidFill>
                            <a:schemeClr val="bg2"/>
                          </a:solidFill>
                          <a:effectLst/>
                          <a:highlight>
                            <a:srgbClr val="FFFFFF"/>
                          </a:highlight>
                          <a:latin typeface="Arial" charset="0"/>
                        </a:rPr>
                        <a:t>Limited availability. Service and rate in select locations only. Paperless billing required. Taxes and fees apply.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sng" strike="noStrike" kern="1200" cap="none" normalizeH="0" baseline="0" dirty="0">
                          <a:ln>
                            <a:noFill/>
                          </a:ln>
                          <a:solidFill>
                            <a:schemeClr val="bg2"/>
                          </a:solidFill>
                          <a:effectLst/>
                          <a:latin typeface="Arial" charset="0"/>
                          <a:ea typeface="+mn-ea"/>
                          <a:cs typeface="+mn-cs"/>
                        </a:rPr>
                        <a:t>Offer Details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bg2"/>
                          </a:solidFill>
                          <a:effectLst/>
                          <a:latin typeface="Arial" charset="0"/>
                        </a:rPr>
                        <a:t>Body copy disclaimer font cannot be the smallest font on the page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bg2"/>
                          </a:solidFill>
                          <a:effectLst/>
                          <a:latin typeface="Arial" charset="0"/>
                        </a:rPr>
                        <a:t>Customer</a:t>
                      </a:r>
                      <a:r>
                        <a:rPr kumimoji="0" lang="en-US" sz="1100" b="0" i="0" u="none" strike="noStrike" cap="none" normalizeH="0" baseline="0" dirty="0">
                          <a:ln>
                            <a:noFill/>
                          </a:ln>
                          <a:solidFill>
                            <a:schemeClr val="bg2"/>
                          </a:solidFill>
                          <a:effectLst/>
                          <a:latin typeface="Arial" charset="0"/>
                        </a:rPr>
                        <a:t>: New Fiber Internet customers only.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a:ln>
                          <a:noFill/>
                        </a:ln>
                        <a:solidFill>
                          <a:schemeClr val="bg2"/>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a:ln>
                            <a:noFill/>
                          </a:ln>
                          <a:solidFill>
                            <a:schemeClr val="bg2"/>
                          </a:solidFill>
                          <a:effectLst/>
                          <a:latin typeface="Arial" charset="0"/>
                        </a:rPr>
                        <a:t>Fiber Internet only messaged with or without phone.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bg2"/>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6412" name="Rectangle 2"/>
          <p:cNvSpPr>
            <a:spLocks noGrp="1" noChangeArrowheads="1"/>
          </p:cNvSpPr>
          <p:nvPr>
            <p:ph type="title"/>
          </p:nvPr>
        </p:nvSpPr>
        <p:spPr>
          <a:xfrm>
            <a:off x="-177800" y="22371"/>
            <a:ext cx="12547600" cy="362277"/>
          </a:xfrm>
        </p:spPr>
        <p:txBody>
          <a:bodyPr/>
          <a:lstStyle/>
          <a:p>
            <a:pPr algn="ctr" eaLnBrk="1" hangingPunct="1"/>
            <a:r>
              <a:rPr lang="en-US" sz="2000" dirty="0"/>
              <a:t>CenturyLink Fiber Gigabit</a:t>
            </a:r>
            <a:endParaRPr lang="en-US" sz="2000" dirty="0">
              <a:solidFill>
                <a:srgbClr val="FF0000"/>
              </a:solidFill>
            </a:endParaRPr>
          </a:p>
        </p:txBody>
      </p:sp>
      <p:sp>
        <p:nvSpPr>
          <p:cNvPr id="5" name="Slide Number Placeholder 4"/>
          <p:cNvSpPr>
            <a:spLocks noGrp="1"/>
          </p:cNvSpPr>
          <p:nvPr>
            <p:ph type="sldNum" sz="quarter" idx="12"/>
          </p:nvPr>
        </p:nvSpPr>
        <p:spPr/>
        <p:txBody>
          <a:bodyPr/>
          <a:lstStyle/>
          <a:p>
            <a:pPr>
              <a:defRPr/>
            </a:pPr>
            <a:fld id="{6C6857BF-80BD-4328-93BA-2AEF8365228D}" type="slidenum">
              <a:rPr lang="en-US" smtClean="0"/>
              <a:pPr>
                <a:defRPr/>
              </a:pPr>
              <a:t>6</a:t>
            </a:fld>
            <a:endParaRPr lang="en-US" dirty="0"/>
          </a:p>
        </p:txBody>
      </p:sp>
      <p:sp>
        <p:nvSpPr>
          <p:cNvPr id="3" name="TextBox 2">
            <a:extLst>
              <a:ext uri="{FF2B5EF4-FFF2-40B4-BE49-F238E27FC236}">
                <a16:creationId xmlns:a16="http://schemas.microsoft.com/office/drawing/2014/main" id="{E3A05A75-47B5-44AE-BB02-E0D43C9259A3}"/>
              </a:ext>
            </a:extLst>
          </p:cNvPr>
          <p:cNvSpPr txBox="1"/>
          <p:nvPr/>
        </p:nvSpPr>
        <p:spPr>
          <a:xfrm>
            <a:off x="190150" y="2710683"/>
            <a:ext cx="11714303" cy="4041171"/>
          </a:xfrm>
          <a:prstGeom prst="rect">
            <a:avLst/>
          </a:prstGeom>
          <a:noFill/>
        </p:spPr>
        <p:txBody>
          <a:bodyPr wrap="square" rtlCol="0">
            <a:spAutoFit/>
          </a:bodyPr>
          <a:lstStyle/>
          <a:p>
            <a:pPr>
              <a:lnSpc>
                <a:spcPct val="115000"/>
              </a:lnSpc>
            </a:pP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Although our fiber service usually means 100% fiber-optic network to your location, in limited circumstances CenturyLink may need to deploy alternative technologies coupled with a non-fiber connection from a certain point (usually the curb) to your location in order to provide the advertised download speeds.</a:t>
            </a:r>
          </a:p>
          <a:p>
            <a:pPr>
              <a:lnSpc>
                <a:spcPct val="115000"/>
              </a:lnSpc>
            </a:pP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a:lnSpc>
                <a:spcPct val="115000"/>
              </a:lnSpc>
            </a:pP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Customer speed experiences will vary, particularly when accessing the Internet wirelessly from various devices. Download/upload speeds are via a wired connection. Internet speeds are not guaranteed due to conditions outside of network control, including customer location, devices, equipment, and access through a wired or wireless connection; see </a:t>
            </a:r>
            <a:r>
              <a:rPr lang="en-US" sz="1067" u="sng" dirty="0">
                <a:solidFill>
                  <a:srgbClr val="0047BB"/>
                </a:solidFill>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centurylink.com/</a:t>
            </a:r>
            <a:r>
              <a:rPr lang="en-US" sz="1067" u="sng" dirty="0" err="1">
                <a:solidFill>
                  <a:srgbClr val="000000"/>
                </a:solidFill>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internetpolicy</a:t>
            </a: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 for more information.</a:t>
            </a:r>
          </a:p>
          <a:p>
            <a:pPr>
              <a:lnSpc>
                <a:spcPct val="115000"/>
              </a:lnSpc>
            </a:pP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a:lnSpc>
                <a:spcPct val="115000"/>
              </a:lnSpc>
            </a:pP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Limited availability. Service and rate in select locations only. Offer available to qualifying customers only. Limited time offer.  Monthly service rates, leased equipment rates, installation and construction fees, taxes and fees are subject to change and, if any changes are made to existing CenturyLink accounts in any manner, all prior discounts will be void.</a:t>
            </a:r>
            <a:r>
              <a:rPr lang="en-US" sz="1067" b="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067" b="1" dirty="0" err="1">
                <a:solidFill>
                  <a:srgbClr val="000000"/>
                </a:solidFill>
                <a:latin typeface="Arial" panose="020B0604020202020204" pitchFamily="34" charset="0"/>
                <a:ea typeface="Calibri" panose="020F0502020204030204" pitchFamily="34" charset="0"/>
                <a:cs typeface="Arial" panose="020B0604020202020204" pitchFamily="34" charset="0"/>
              </a:rPr>
              <a:t>WiFi</a:t>
            </a:r>
            <a:r>
              <a:rPr lang="en-US" sz="1067" b="1" dirty="0">
                <a:solidFill>
                  <a:srgbClr val="000000"/>
                </a:solidFill>
                <a:latin typeface="Arial" panose="020B0604020202020204" pitchFamily="34" charset="0"/>
                <a:ea typeface="Calibri" panose="020F0502020204030204" pitchFamily="34" charset="0"/>
                <a:cs typeface="Arial" panose="020B0604020202020204" pitchFamily="34" charset="0"/>
              </a:rPr>
              <a:t> Equipment: </a:t>
            </a: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CenturyLink-provided leased </a:t>
            </a:r>
            <a:r>
              <a:rPr lang="en-US" sz="1067" dirty="0" err="1">
                <a:solidFill>
                  <a:srgbClr val="000000"/>
                </a:solidFill>
                <a:latin typeface="Arial" panose="020B0604020202020204" pitchFamily="34" charset="0"/>
                <a:ea typeface="Calibri" panose="020F0502020204030204" pitchFamily="34" charset="0"/>
                <a:cs typeface="Arial" panose="020B0604020202020204" pitchFamily="34" charset="0"/>
              </a:rPr>
              <a:t>WiFi</a:t>
            </a: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 equipment is included in the service and must be returned upon termination of service. </a:t>
            </a:r>
            <a:r>
              <a:rPr lang="en-US" sz="1067" b="1" dirty="0">
                <a:solidFill>
                  <a:srgbClr val="000000"/>
                </a:solidFill>
                <a:latin typeface="Arial" panose="020B0604020202020204" pitchFamily="34" charset="0"/>
                <a:ea typeface="Calibri" panose="020F0502020204030204" pitchFamily="34" charset="0"/>
                <a:cs typeface="Arial" panose="020B0604020202020204" pitchFamily="34" charset="0"/>
              </a:rPr>
              <a:t>Installation:</a:t>
            </a: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 Offer includes technician installation at customer’s eligible location. </a:t>
            </a:r>
            <a:r>
              <a:rPr lang="en-US" sz="1067" b="1" dirty="0">
                <a:solidFill>
                  <a:srgbClr val="000000"/>
                </a:solidFill>
                <a:latin typeface="Arial" panose="020B0604020202020204" pitchFamily="34" charset="0"/>
                <a:ea typeface="Calibri" panose="020F0502020204030204" pitchFamily="34" charset="0"/>
                <a:cs typeface="Arial" panose="020B0604020202020204" pitchFamily="34" charset="0"/>
              </a:rPr>
              <a:t>Construction</a:t>
            </a: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 For certain, new Internet installations, construction charges may apply (“Construction Charges”).  CenturyLink will absorb the first $1,500 of the Construction Charges; customer will be responsible for Construction Charges to the extent they exceed $1,500, usually no more than an additional $2,000. Customer will be contacted prior to install for approval to proceed with order if Construction Charges apply. Month to month (referred to as “no contract”) service means no term commitment and may be cancelled at any time without an early termination fee but customer must accept Internet Subscriber Agreement prior to using service (see </a:t>
            </a:r>
            <a:r>
              <a:rPr lang="en-US" sz="1067" u="sng" dirty="0">
                <a:solidFill>
                  <a:srgbClr val="0047BB"/>
                </a:solidFill>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centurylink.com/</a:t>
            </a:r>
            <a:r>
              <a:rPr lang="en-US" sz="1067" u="sng" dirty="0" err="1">
                <a:solidFill>
                  <a:srgbClr val="000000"/>
                </a:solidFill>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eula</a:t>
            </a: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 To receive advertised rate, all customers must enroll in paperless billing and agree to not receive a paper invoice from CenturyLink. If paperless billing is cancelled or not activated in a timely manner, the then-current standard monthly rate will apply. Customer may access their monthly invoice in My CenturyLink online account. Customers who elect to receive a paper bill will be charged $1 for each applicable monthly bill.</a:t>
            </a:r>
            <a:r>
              <a:rPr lang="en-US" sz="1067" b="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1067" b="1" dirty="0" err="1">
                <a:solidFill>
                  <a:srgbClr val="000000"/>
                </a:solidFill>
                <a:latin typeface="Arial" panose="020B0604020202020204" pitchFamily="34" charset="0"/>
                <a:ea typeface="Calibri" panose="020F0502020204030204" pitchFamily="34" charset="0"/>
                <a:cs typeface="Arial" panose="020B0604020202020204" pitchFamily="34" charset="0"/>
              </a:rPr>
              <a:t>Postpay</a:t>
            </a:r>
            <a:r>
              <a:rPr lang="en-US" sz="1067" b="1"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 A credit check or deposit may apply. </a:t>
            </a:r>
            <a:r>
              <a:rPr lang="en-US" sz="1067" b="1" dirty="0">
                <a:solidFill>
                  <a:srgbClr val="000000"/>
                </a:solidFill>
                <a:latin typeface="Arial" panose="020B0604020202020204" pitchFamily="34" charset="0"/>
                <a:ea typeface="Calibri" panose="020F0502020204030204" pitchFamily="34" charset="0"/>
                <a:cs typeface="Arial" panose="020B0604020202020204" pitchFamily="34" charset="0"/>
              </a:rPr>
              <a:t> Prepay</a:t>
            </a: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 Service will begin on the date your order is completed and full payment is processed through your choice of debit card, credit card, or other prepay service available with your subscription.  Each month following, a recurring e-commerce transaction for your service will be processed as service automatically renews monthly until cancelled by customer. CenturyLink may change, cancel, or substitute offers and services, or vary them by service area, at its sole discretion without notice.  See </a:t>
            </a:r>
            <a:r>
              <a:rPr lang="en-US" sz="1067" u="sng" dirty="0">
                <a:solidFill>
                  <a:srgbClr val="0047BB"/>
                </a:solidFill>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centurylink.com/</a:t>
            </a:r>
            <a:r>
              <a:rPr lang="en-US" sz="1067" u="sng" dirty="0" err="1">
                <a:solidFill>
                  <a:srgbClr val="000000"/>
                </a:solidFill>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feesandtaxes</a:t>
            </a:r>
            <a:r>
              <a:rPr lang="en-US" sz="1067" dirty="0">
                <a:solidFill>
                  <a:srgbClr val="000000"/>
                </a:solidFill>
                <a:latin typeface="Arial" panose="020B0604020202020204" pitchFamily="34" charset="0"/>
                <a:ea typeface="Calibri" panose="020F0502020204030204" pitchFamily="34" charset="0"/>
                <a:cs typeface="Arial" panose="020B0604020202020204" pitchFamily="34" charset="0"/>
              </a:rPr>
              <a:t> for applicable taxes and fees. Additional restrictions apply. </a:t>
            </a:r>
          </a:p>
          <a:p>
            <a:pPr>
              <a:lnSpc>
                <a:spcPct val="115000"/>
              </a:lnSpc>
            </a:pPr>
            <a:endParaRPr lang="en-US" sz="1067" dirty="0">
              <a:solidFill>
                <a:srgbClr val="000000"/>
              </a:solidFill>
              <a:latin typeface="Arial Narrow" panose="020B0606020202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FE7FE688-9EDC-43E9-89A3-66756705CBEF}"/>
              </a:ext>
            </a:extLst>
          </p:cNvPr>
          <p:cNvSpPr txBox="1"/>
          <p:nvPr/>
        </p:nvSpPr>
        <p:spPr>
          <a:xfrm>
            <a:off x="190149" y="2342676"/>
            <a:ext cx="1241328" cy="256545"/>
          </a:xfrm>
          <a:prstGeom prst="rect">
            <a:avLst/>
          </a:prstGeom>
          <a:noFill/>
        </p:spPr>
        <p:txBody>
          <a:bodyPr wrap="square" rtlCol="0">
            <a:spAutoFit/>
          </a:bodyPr>
          <a:lstStyle/>
          <a:p>
            <a:r>
              <a:rPr lang="en-US" sz="1067" b="1" dirty="0">
                <a:solidFill>
                  <a:srgbClr val="000000"/>
                </a:solidFill>
              </a:rPr>
              <a:t>Offer Details</a:t>
            </a:r>
            <a:r>
              <a:rPr lang="en-US" sz="1067" dirty="0">
                <a:solidFill>
                  <a:srgbClr val="000000"/>
                </a:solidFill>
              </a:rPr>
              <a:t>:</a:t>
            </a:r>
          </a:p>
        </p:txBody>
      </p:sp>
    </p:spTree>
    <p:extLst>
      <p:ext uri="{BB962C8B-B14F-4D97-AF65-F5344CB8AC3E}">
        <p14:creationId xmlns:p14="http://schemas.microsoft.com/office/powerpoint/2010/main" val="2331228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EB325-FFED-4FB9-9714-AAC568C96556}"/>
              </a:ext>
            </a:extLst>
          </p:cNvPr>
          <p:cNvSpPr>
            <a:spLocks noGrp="1"/>
          </p:cNvSpPr>
          <p:nvPr>
            <p:ph type="ctrTitle"/>
          </p:nvPr>
        </p:nvSpPr>
        <p:spPr>
          <a:xfrm>
            <a:off x="762738" y="2197917"/>
            <a:ext cx="10986891" cy="1859068"/>
          </a:xfrm>
        </p:spPr>
        <p:txBody>
          <a:bodyPr/>
          <a:lstStyle/>
          <a:p>
            <a:pPr algn="ctr"/>
            <a:br>
              <a:rPr lang="en-US" b="1" dirty="0"/>
            </a:br>
            <a:r>
              <a:rPr lang="en-US" dirty="0"/>
              <a:t>Internet + Simply Unlimited Phone</a:t>
            </a:r>
          </a:p>
        </p:txBody>
      </p:sp>
    </p:spTree>
    <p:extLst>
      <p:ext uri="{BB962C8B-B14F-4D97-AF65-F5344CB8AC3E}">
        <p14:creationId xmlns:p14="http://schemas.microsoft.com/office/powerpoint/2010/main" val="2794077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14" name="Group 30"/>
          <p:cNvGraphicFramePr>
            <a:graphicFrameLocks noGrp="1"/>
          </p:cNvGraphicFramePr>
          <p:nvPr>
            <p:extLst>
              <p:ext uri="{D42A27DB-BD31-4B8C-83A1-F6EECF244321}">
                <p14:modId xmlns:p14="http://schemas.microsoft.com/office/powerpoint/2010/main" val="1449416060"/>
              </p:ext>
            </p:extLst>
          </p:nvPr>
        </p:nvGraphicFramePr>
        <p:xfrm>
          <a:off x="234731" y="298599"/>
          <a:ext cx="11254131" cy="1859280"/>
        </p:xfrm>
        <a:graphic>
          <a:graphicData uri="http://schemas.openxmlformats.org/drawingml/2006/table">
            <a:tbl>
              <a:tblPr/>
              <a:tblGrid>
                <a:gridCol w="4588888">
                  <a:extLst>
                    <a:ext uri="{9D8B030D-6E8A-4147-A177-3AD203B41FA5}">
                      <a16:colId xmlns:a16="http://schemas.microsoft.com/office/drawing/2014/main" val="20000"/>
                    </a:ext>
                  </a:extLst>
                </a:gridCol>
                <a:gridCol w="4083819">
                  <a:extLst>
                    <a:ext uri="{9D8B030D-6E8A-4147-A177-3AD203B41FA5}">
                      <a16:colId xmlns:a16="http://schemas.microsoft.com/office/drawing/2014/main" val="20001"/>
                    </a:ext>
                  </a:extLst>
                </a:gridCol>
                <a:gridCol w="2581424">
                  <a:extLst>
                    <a:ext uri="{9D8B030D-6E8A-4147-A177-3AD203B41FA5}">
                      <a16:colId xmlns:a16="http://schemas.microsoft.com/office/drawing/2014/main" val="20002"/>
                    </a:ext>
                  </a:extLst>
                </a:gridCol>
              </a:tblGrid>
              <a:tr h="2418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tx2"/>
                          </a:solidFill>
                          <a:effectLst/>
                          <a:latin typeface="Arial" charset="0"/>
                        </a:rPr>
                        <a:t>Double Play Offer and Proximity Disclaimer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tx2"/>
                          </a:solidFill>
                          <a:effectLst/>
                          <a:latin typeface="Arial" charset="0"/>
                        </a:rPr>
                        <a:t>Description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tx1"/>
                          </a:solidFill>
                          <a:effectLst/>
                          <a:latin typeface="Arial" charset="0"/>
                        </a:rPr>
                        <a:t>Target </a:t>
                      </a:r>
                      <a:r>
                        <a:rPr kumimoji="0" lang="en-US" sz="1100" b="1" i="0" u="none" strike="noStrike" cap="none" normalizeH="0" baseline="0" dirty="0" err="1">
                          <a:ln>
                            <a:noFill/>
                          </a:ln>
                          <a:solidFill>
                            <a:schemeClr val="tx2"/>
                          </a:solidFill>
                          <a:effectLst/>
                          <a:latin typeface="Arial" charset="0"/>
                        </a:rPr>
                        <a:t>Target</a:t>
                      </a:r>
                      <a:endParaRPr kumimoji="0" lang="en-US" sz="1100" b="1" i="0" u="none" strike="noStrike" cap="none" normalizeH="0" baseline="0" dirty="0">
                        <a:ln>
                          <a:noFill/>
                        </a:ln>
                        <a:solidFill>
                          <a:schemeClr val="tx2"/>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4936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a:ln>
                            <a:noFill/>
                          </a:ln>
                          <a:solidFill>
                            <a:schemeClr val="bg2"/>
                          </a:solidFill>
                          <a:effectLst/>
                          <a:latin typeface="Arial" charset="0"/>
                        </a:rPr>
                        <a:t>All speeds up to 100 Mbps with Unlimited Nationwide Calling $95/mo.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sng" strike="noStrike" cap="none" normalizeH="0" baseline="0" dirty="0">
                          <a:ln>
                            <a:noFill/>
                          </a:ln>
                          <a:solidFill>
                            <a:schemeClr val="bg2"/>
                          </a:solidFill>
                          <a:effectLst/>
                          <a:latin typeface="Arial" charset="0"/>
                        </a:rPr>
                        <a:t>Must appear directly under price/speed: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bg2"/>
                          </a:solidFill>
                          <a:effectLst/>
                          <a:latin typeface="Arial" charset="0"/>
                        </a:rPr>
                        <a:t>Speed may not be available in your area.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bg2"/>
                          </a:solidFill>
                          <a:effectLst/>
                          <a:latin typeface="Arial" charset="0"/>
                        </a:rPr>
                        <a:t>Taxes and fees apply. Rate excludes CTL Fees not to exceed $4.00/</a:t>
                      </a:r>
                      <a:r>
                        <a:rPr kumimoji="0" lang="en-US" sz="1100" b="1" i="0" u="none" strike="noStrike" cap="none" normalizeH="0" baseline="0" dirty="0" err="1">
                          <a:ln>
                            <a:noFill/>
                          </a:ln>
                          <a:solidFill>
                            <a:schemeClr val="bg2"/>
                          </a:solidFill>
                          <a:effectLst/>
                          <a:latin typeface="Arial" charset="0"/>
                        </a:rPr>
                        <a:t>mo</a:t>
                      </a:r>
                      <a:r>
                        <a:rPr kumimoji="0" lang="en-US" sz="1100" b="1" i="0" u="none" strike="noStrike" cap="none" normalizeH="0" baseline="0" dirty="0">
                          <a:ln>
                            <a:noFill/>
                          </a:ln>
                          <a:solidFill>
                            <a:schemeClr val="bg2"/>
                          </a:solidFill>
                          <a:effectLst/>
                          <a:latin typeface="Arial" charset="0"/>
                        </a:rPr>
                        <a:t>/line.* </a:t>
                      </a:r>
                      <a:r>
                        <a:rPr kumimoji="0" lang="en-US" sz="1100" b="1" i="0" u="sng" strike="noStrike" cap="none" normalizeH="0" baseline="0" dirty="0">
                          <a:ln>
                            <a:noFill/>
                          </a:ln>
                          <a:solidFill>
                            <a:schemeClr val="bg2"/>
                          </a:solidFill>
                          <a:effectLst/>
                          <a:latin typeface="Arial" charset="0"/>
                        </a:rPr>
                        <a:t>Offer Details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dirty="0">
                        <a:ln>
                          <a:noFill/>
                        </a:ln>
                        <a:solidFill>
                          <a:schemeClr val="bg2"/>
                        </a:solidFill>
                        <a:effectLst/>
                        <a:highlight>
                          <a:srgbClr val="00FFFF"/>
                        </a:highligh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bg2"/>
                          </a:solidFill>
                          <a:effectLst/>
                          <a:latin typeface="Arial" charset="0"/>
                        </a:rPr>
                        <a:t>Body copy disclaimer font cannot be the smallest font on the page.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kern="1200" cap="none" normalizeH="0" baseline="0" dirty="0">
                          <a:ln>
                            <a:noFill/>
                          </a:ln>
                          <a:solidFill>
                            <a:schemeClr val="bg2"/>
                          </a:solidFill>
                          <a:effectLst/>
                          <a:latin typeface="Arial" charset="0"/>
                          <a:ea typeface="+mn-ea"/>
                          <a:cs typeface="+mn-cs"/>
                        </a:rPr>
                        <a:t>Offer: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kern="1200" cap="none" normalizeH="0" baseline="0" dirty="0">
                          <a:ln>
                            <a:noFill/>
                          </a:ln>
                          <a:solidFill>
                            <a:schemeClr val="bg2"/>
                          </a:solidFill>
                          <a:effectLst/>
                          <a:latin typeface="Arial" charset="0"/>
                          <a:ea typeface="+mn-ea"/>
                          <a:cs typeface="+mn-cs"/>
                        </a:rPr>
                        <a:t>Simply Unlimited Phone added to Simply Unlimited Internet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kern="1200" cap="none" normalizeH="0" baseline="0" dirty="0">
                          <a:ln>
                            <a:noFill/>
                          </a:ln>
                          <a:solidFill>
                            <a:schemeClr val="bg2"/>
                          </a:solidFill>
                          <a:effectLst/>
                          <a:latin typeface="+mj-lt"/>
                          <a:ea typeface="+mn-ea"/>
                          <a:cs typeface="+mn-cs"/>
                        </a:rPr>
                        <a:t>$95/</a:t>
                      </a:r>
                      <a:r>
                        <a:rPr kumimoji="0" lang="en-US" sz="1100" b="1" i="0" u="none" strike="noStrike" kern="1200" cap="none" normalizeH="0" baseline="0" dirty="0" err="1">
                          <a:ln>
                            <a:noFill/>
                          </a:ln>
                          <a:solidFill>
                            <a:schemeClr val="bg2"/>
                          </a:solidFill>
                          <a:effectLst/>
                          <a:latin typeface="+mj-lt"/>
                          <a:ea typeface="+mn-ea"/>
                          <a:cs typeface="+mn-cs"/>
                        </a:rPr>
                        <a:t>mo</a:t>
                      </a:r>
                      <a:r>
                        <a:rPr kumimoji="0" lang="en-US" sz="1100" b="1" i="0" u="none" strike="noStrike" kern="1200" cap="none" normalizeH="0" baseline="0" dirty="0">
                          <a:ln>
                            <a:noFill/>
                          </a:ln>
                          <a:solidFill>
                            <a:schemeClr val="bg2"/>
                          </a:solidFill>
                          <a:effectLst/>
                          <a:latin typeface="+mj-lt"/>
                          <a:ea typeface="+mn-ea"/>
                          <a:cs typeface="+mn-cs"/>
                        </a:rPr>
                        <a:t> </a:t>
                      </a:r>
                      <a:r>
                        <a:rPr kumimoji="0" lang="en-US" sz="1100" b="0" i="0" u="none" strike="noStrike" kern="1200" cap="none" normalizeH="0" baseline="0" dirty="0">
                          <a:ln>
                            <a:noFill/>
                          </a:ln>
                          <a:solidFill>
                            <a:schemeClr val="bg2"/>
                          </a:solidFill>
                          <a:effectLst/>
                          <a:latin typeface="+mj-lt"/>
                          <a:ea typeface="+mn-ea"/>
                          <a:cs typeface="+mn-cs"/>
                        </a:rPr>
                        <a:t> Up to 15 Mbps </a:t>
                      </a:r>
                      <a:endParaRPr lang="en-US" sz="1100" b="1" dirty="0">
                        <a:solidFill>
                          <a:schemeClr val="bg2"/>
                        </a:solidFill>
                        <a:latin typeface="+mj-lt"/>
                        <a:cs typeface="Times New Roman" panose="02020603050405020304" pitchFamily="18" charset="0"/>
                      </a:endParaRPr>
                    </a:p>
                    <a:p>
                      <a:pPr>
                        <a:lnSpc>
                          <a:spcPct val="100000"/>
                        </a:lnSpc>
                      </a:pPr>
                      <a:r>
                        <a:rPr lang="en-US" sz="1100" b="1" dirty="0">
                          <a:solidFill>
                            <a:schemeClr val="bg2"/>
                          </a:solidFill>
                          <a:latin typeface="+mj-lt"/>
                        </a:rPr>
                        <a:t>$95/mo. Up to</a:t>
                      </a:r>
                      <a:r>
                        <a:rPr lang="en-US" sz="1100" dirty="0">
                          <a:solidFill>
                            <a:schemeClr val="bg2"/>
                          </a:solidFill>
                          <a:latin typeface="+mj-lt"/>
                        </a:rPr>
                        <a:t> 20 Mbps</a:t>
                      </a:r>
                      <a:endParaRPr lang="en-US" sz="1100" b="1" dirty="0">
                        <a:solidFill>
                          <a:schemeClr val="bg2"/>
                        </a:solidFill>
                        <a:latin typeface="+mj-lt"/>
                      </a:endParaRPr>
                    </a:p>
                    <a:p>
                      <a:pPr>
                        <a:lnSpc>
                          <a:spcPct val="100000"/>
                        </a:lnSpc>
                      </a:pPr>
                      <a:r>
                        <a:rPr lang="en-US" sz="1100" b="1" dirty="0">
                          <a:solidFill>
                            <a:schemeClr val="bg2"/>
                          </a:solidFill>
                          <a:latin typeface="+mj-lt"/>
                        </a:rPr>
                        <a:t>$95/mo. Up to </a:t>
                      </a:r>
                      <a:r>
                        <a:rPr lang="en-US" sz="1100" dirty="0">
                          <a:solidFill>
                            <a:schemeClr val="bg2"/>
                          </a:solidFill>
                          <a:latin typeface="+mj-lt"/>
                        </a:rPr>
                        <a:t>40 Mbps - 80Mbps</a:t>
                      </a:r>
                      <a:endParaRPr lang="en-US" sz="1100" b="1" dirty="0">
                        <a:solidFill>
                          <a:schemeClr val="bg2"/>
                        </a:solidFill>
                        <a:latin typeface="+mj-lt"/>
                      </a:endParaRPr>
                    </a:p>
                    <a:p>
                      <a:pPr>
                        <a:lnSpc>
                          <a:spcPct val="100000"/>
                        </a:lnSpc>
                      </a:pPr>
                      <a:r>
                        <a:rPr lang="en-US" sz="1100" b="1" dirty="0">
                          <a:solidFill>
                            <a:schemeClr val="bg2"/>
                          </a:solidFill>
                          <a:latin typeface="+mj-lt"/>
                        </a:rPr>
                        <a:t>$95/mo. Up to</a:t>
                      </a:r>
                      <a:r>
                        <a:rPr lang="en-US" sz="1100" dirty="0">
                          <a:solidFill>
                            <a:schemeClr val="bg2"/>
                          </a:solidFill>
                          <a:latin typeface="+mj-lt"/>
                        </a:rPr>
                        <a:t>100 Mbps</a:t>
                      </a:r>
                    </a:p>
                    <a:p>
                      <a:pPr>
                        <a:lnSpc>
                          <a:spcPct val="100000"/>
                        </a:lnSpc>
                      </a:pPr>
                      <a:endParaRPr lang="en-US" sz="1100" dirty="0">
                        <a:solidFill>
                          <a:schemeClr val="bg2"/>
                        </a:solidFill>
                        <a:latin typeface="+mj-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2"/>
                          </a:solidFill>
                          <a:effectLst/>
                          <a:latin typeface="Arial" charset="0"/>
                        </a:rPr>
                        <a:t>Customer</a:t>
                      </a:r>
                      <a:r>
                        <a:rPr kumimoji="0" lang="en-US" sz="1100" b="0" i="0" u="none" strike="noStrike" cap="none" normalizeH="0" baseline="0" dirty="0">
                          <a:ln>
                            <a:noFill/>
                          </a:ln>
                          <a:solidFill>
                            <a:schemeClr val="bg2"/>
                          </a:solidFill>
                          <a:effectLst/>
                          <a:latin typeface="Arial" charset="0"/>
                        </a:rPr>
                        <a:t>:  New CenturyLink Customers and Existing Internet only or Phone only Customers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bg2"/>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bg2"/>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a:ln>
                          <a:noFill/>
                        </a:ln>
                        <a:solidFill>
                          <a:schemeClr val="bg2"/>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a:ln>
                          <a:noFill/>
                        </a:ln>
                        <a:solidFill>
                          <a:schemeClr val="bg2"/>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6412" name="Rectangle 2"/>
          <p:cNvSpPr>
            <a:spLocks noGrp="1" noChangeArrowheads="1"/>
          </p:cNvSpPr>
          <p:nvPr>
            <p:ph type="title"/>
          </p:nvPr>
        </p:nvSpPr>
        <p:spPr>
          <a:xfrm>
            <a:off x="1098957" y="-87175"/>
            <a:ext cx="9677400" cy="385773"/>
          </a:xfrm>
        </p:spPr>
        <p:txBody>
          <a:bodyPr/>
          <a:lstStyle/>
          <a:p>
            <a:pPr algn="ctr" eaLnBrk="1" hangingPunct="1"/>
            <a:r>
              <a:rPr lang="en-US" sz="2000" dirty="0"/>
              <a:t>Simply Unlimited Internet + Simply Unlimited Phone</a:t>
            </a:r>
            <a:r>
              <a:rPr lang="en-US" sz="1867" dirty="0">
                <a:highlight>
                  <a:srgbClr val="00FFFF"/>
                </a:highlight>
                <a:latin typeface="Times New Roman" panose="02020603050405020304" pitchFamily="18" charset="0"/>
                <a:ea typeface="Calibri" panose="020F0502020204030204" pitchFamily="34" charset="0"/>
                <a:cs typeface="Times New Roman" panose="02020603050405020304" pitchFamily="18" charset="0"/>
              </a:rPr>
              <a:t> [$90/mo. MT, ND, WA]</a:t>
            </a:r>
            <a:endParaRPr lang="en-US" sz="2000" dirty="0">
              <a:solidFill>
                <a:srgbClr val="FF0000"/>
              </a:solidFill>
            </a:endParaRPr>
          </a:p>
        </p:txBody>
      </p:sp>
      <p:sp>
        <p:nvSpPr>
          <p:cNvPr id="5" name="Slide Number Placeholder 4"/>
          <p:cNvSpPr>
            <a:spLocks noGrp="1"/>
          </p:cNvSpPr>
          <p:nvPr>
            <p:ph type="sldNum" sz="quarter" idx="12"/>
          </p:nvPr>
        </p:nvSpPr>
        <p:spPr/>
        <p:txBody>
          <a:bodyPr/>
          <a:lstStyle/>
          <a:p>
            <a:pPr>
              <a:defRPr/>
            </a:pPr>
            <a:fld id="{6C6857BF-80BD-4328-93BA-2AEF8365228D}" type="slidenum">
              <a:rPr lang="en-US" smtClean="0"/>
              <a:pPr>
                <a:defRPr/>
              </a:pPr>
              <a:t>8</a:t>
            </a:fld>
            <a:endParaRPr lang="en-US" dirty="0"/>
          </a:p>
        </p:txBody>
      </p:sp>
      <p:sp>
        <p:nvSpPr>
          <p:cNvPr id="41985" name="Rectangle 1"/>
          <p:cNvSpPr>
            <a:spLocks noChangeArrowheads="1"/>
          </p:cNvSpPr>
          <p:nvPr/>
        </p:nvSpPr>
        <p:spPr bwMode="auto">
          <a:xfrm>
            <a:off x="153827" y="2217464"/>
            <a:ext cx="11614317" cy="43619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*The CTL Fees are Facility Relocation Cost Recovery Fee, Property Tax Recovery Fee, and Federal Regulatory Recovery Fee. These are neither taxes nor required by law but set by CenturyLink and may change.  For information about taxes and fees, visit </a:t>
            </a:r>
            <a:r>
              <a:rPr lang="en-US" sz="933" u="sng" dirty="0">
                <a:solidFill>
                  <a:srgbClr val="0047BB"/>
                </a:solidFill>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centurylink.com/</a:t>
            </a:r>
            <a:r>
              <a:rPr lang="en-US" sz="933" u="sng" dirty="0" err="1">
                <a:solidFill>
                  <a:srgbClr val="000000"/>
                </a:solidFill>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feesandtaxes</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Although our fiber service usually means 100% fiber-optic network to your location, in limited circumstances CenturyLink may need to deploy alternative technologies coupled with a non-fiber connection from a certain point (usually the curb) to your location in order to provide the advertised download speeds.</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Customer speed experiences will vary, particularly when accessing the Internet wirelessly from various devices. Download/upload speeds are via a wired connection. Internet speeds are not guaranteed due to conditions outside of network control, including customer location, devices, equipment, and access through a wired or wireless connection; see </a:t>
            </a:r>
            <a:r>
              <a:rPr lang="en-US" sz="933" u="sng" dirty="0">
                <a:solidFill>
                  <a:srgbClr val="0047BB"/>
                </a:solidFill>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centurylink.com/</a:t>
            </a:r>
            <a:r>
              <a:rPr lang="en-US" sz="933" u="sng" dirty="0" err="1">
                <a:solidFill>
                  <a:srgbClr val="000000"/>
                </a:solidFill>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internetpolicy</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for more information.</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Limited availability. Service and rate in select locations only. Offer available to qualifying customers only. Limited time offer.  Monthly service rate, leased equipment rates, installation and construction fees, taxes and fees, are subject to change and, if any changes are made to existing CenturyLink accounts in any manner, all prior discounts will be void.</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CenturyLink may change, cancel, or substitute offers and services, or vary them by service area, at its sole discretion without notice.  Additional restrictions apply.</a:t>
            </a:r>
          </a:p>
          <a:p>
            <a:pPr>
              <a:lnSpc>
                <a:spcPct val="115000"/>
              </a:lnSpc>
            </a:pP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 Internet</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Month to month (referred to as “no contract”) service means no term commitment and may be cancelled at any time without an early termination fee but customer must accept  Internet Subscriber Agreement prior to using service (see </a:t>
            </a:r>
            <a:r>
              <a:rPr lang="en-US" sz="933" u="sng" dirty="0">
                <a:solidFill>
                  <a:srgbClr val="0047BB"/>
                </a:solidFill>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centurylink.com/</a:t>
            </a:r>
            <a:r>
              <a:rPr lang="en-US" sz="933" u="sng" dirty="0" err="1">
                <a:solidFill>
                  <a:srgbClr val="000000"/>
                </a:solidFill>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eula</a:t>
            </a:r>
            <a:r>
              <a:rPr lang="en-US" sz="933" u="sng"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933" b="1" dirty="0" err="1">
                <a:solidFill>
                  <a:srgbClr val="000000"/>
                </a:solidFill>
                <a:latin typeface="Arial" panose="020B0604020202020204" pitchFamily="34" charset="0"/>
                <a:ea typeface="Calibri" panose="020F0502020204030204" pitchFamily="34" charset="0"/>
                <a:cs typeface="Arial" panose="020B0604020202020204" pitchFamily="34" charset="0"/>
              </a:rPr>
              <a:t>WiFi</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 Equipment:</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Customers may provide their own compatible equipment, lease from CenturyLink (up to $15/mo. fee + tax), or one-time purchase (up to $200 + tax). </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Installation:</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Offer includes technician installation at customer’s eligible location. </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Construction</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For certain, new Internet installations, construction charges may apply (“Construction Charges”).  CenturyLink will absorb the first $1,500 of the Construction Charges; customer will be responsible for Construction Charges to the extent they exceed $1,500, usually no more than an additional $2,000. Customer will be contacted prior to install for approval to proceed with order if Construction Charges apply. If customer account changes in any manner, including change of address (even if plan is available), change to service, service suspension, or disconnection, the unlimited data feature will no longer apply to customer account. To receive advertised rate, all customers must enroll in paperless billing and agree to not receive a paper invoice from CenturyLink. If paperless billing is cancelled or not activated in a timely manner, the then-current standard monthly rate will apply. Customer may access their monthly invoice in My CenturyLink online account. Customers who elect to receive a paper bill will be charged $1 for each applicable monthly bill.</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933" b="1" dirty="0" err="1">
                <a:solidFill>
                  <a:srgbClr val="000000"/>
                </a:solidFill>
                <a:latin typeface="Arial" panose="020B0604020202020204" pitchFamily="34" charset="0"/>
                <a:ea typeface="Calibri" panose="020F0502020204030204" pitchFamily="34" charset="0"/>
                <a:cs typeface="Arial" panose="020B0604020202020204" pitchFamily="34" charset="0"/>
              </a:rPr>
              <a:t>Postpay</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 credit check or deposit may apply. </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 Prepay</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Service will begin on the date your order is completed and full payment is processed through your choice of debit card, credit card, or other prepay service available with your subscription.  Each month following, a recurring e-commerce transaction for your service will be processed as service automatically renews monthly until cancelled by customer. </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Unlimited Nationwide Calling: </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A credit check or deposit may apply. Service applies to 1 residential phone line with direct-dial, local and nationwide long-distance voice calling from home phone, including Alaska, Puerto Rico, Guam, and U.S. Virgin Islands; excludes commercial use, call center, data and facsimile services (each may be billed at $0.10/minute), conference lines, directory and operator assistance, chat lines, pay-per-call, calling card use, or multi-housing units. Usage will be monitored for compliance and service may be suspended/terminated for noncompliance. If usage consistently exceeds 5,000 minutes/mo., customer may be moved to another plan. International calling billed separately. Voice service is governed by tariffs, terms of service, or terms and conditions posted at </a:t>
            </a:r>
            <a:r>
              <a:rPr lang="en-US" sz="933" u="sng" dirty="0">
                <a:solidFill>
                  <a:srgbClr val="000000"/>
                </a:solidFill>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centurylink.com/terms</a:t>
            </a:r>
            <a:r>
              <a:rPr lang="en-US" sz="933" u="sng"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1067"/>
              </a:spcAft>
            </a:pPr>
            <a:endParaRPr lang="en-US" sz="933"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8D130AD3-07E5-46EC-A873-E073210930FB}"/>
              </a:ext>
            </a:extLst>
          </p:cNvPr>
          <p:cNvSpPr txBox="1"/>
          <p:nvPr/>
        </p:nvSpPr>
        <p:spPr>
          <a:xfrm>
            <a:off x="153827" y="2089191"/>
            <a:ext cx="1402048" cy="256545"/>
          </a:xfrm>
          <a:prstGeom prst="rect">
            <a:avLst/>
          </a:prstGeom>
          <a:noFill/>
        </p:spPr>
        <p:txBody>
          <a:bodyPr wrap="square" rtlCol="0">
            <a:spAutoFit/>
          </a:bodyPr>
          <a:lstStyle/>
          <a:p>
            <a:r>
              <a:rPr lang="en-US" sz="1067" b="1" dirty="0">
                <a:solidFill>
                  <a:srgbClr val="000000"/>
                </a:solidFill>
              </a:rPr>
              <a:t>Offer details:</a:t>
            </a:r>
          </a:p>
        </p:txBody>
      </p:sp>
    </p:spTree>
    <p:extLst>
      <p:ext uri="{BB962C8B-B14F-4D97-AF65-F5344CB8AC3E}">
        <p14:creationId xmlns:p14="http://schemas.microsoft.com/office/powerpoint/2010/main" val="2805468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14" name="Group 30"/>
          <p:cNvGraphicFramePr>
            <a:graphicFrameLocks noGrp="1"/>
          </p:cNvGraphicFramePr>
          <p:nvPr>
            <p:extLst>
              <p:ext uri="{D42A27DB-BD31-4B8C-83A1-F6EECF244321}">
                <p14:modId xmlns:p14="http://schemas.microsoft.com/office/powerpoint/2010/main" val="449568075"/>
              </p:ext>
            </p:extLst>
          </p:nvPr>
        </p:nvGraphicFramePr>
        <p:xfrm>
          <a:off x="179028" y="297073"/>
          <a:ext cx="11207473" cy="1866672"/>
        </p:xfrm>
        <a:graphic>
          <a:graphicData uri="http://schemas.openxmlformats.org/drawingml/2006/table">
            <a:tbl>
              <a:tblPr/>
              <a:tblGrid>
                <a:gridCol w="4766785">
                  <a:extLst>
                    <a:ext uri="{9D8B030D-6E8A-4147-A177-3AD203B41FA5}">
                      <a16:colId xmlns:a16="http://schemas.microsoft.com/office/drawing/2014/main" val="20000"/>
                    </a:ext>
                  </a:extLst>
                </a:gridCol>
                <a:gridCol w="4186687">
                  <a:extLst>
                    <a:ext uri="{9D8B030D-6E8A-4147-A177-3AD203B41FA5}">
                      <a16:colId xmlns:a16="http://schemas.microsoft.com/office/drawing/2014/main" val="20001"/>
                    </a:ext>
                  </a:extLst>
                </a:gridCol>
                <a:gridCol w="2254001">
                  <a:extLst>
                    <a:ext uri="{9D8B030D-6E8A-4147-A177-3AD203B41FA5}">
                      <a16:colId xmlns:a16="http://schemas.microsoft.com/office/drawing/2014/main" val="20002"/>
                    </a:ext>
                  </a:extLst>
                </a:gridCol>
              </a:tblGrid>
              <a:tr h="27085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tx2"/>
                          </a:solidFill>
                          <a:effectLst/>
                          <a:latin typeface="Arial" charset="0"/>
                        </a:rPr>
                        <a:t>Double Play Offer and Proximity Disclaimer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tx2"/>
                          </a:solidFill>
                          <a:effectLst/>
                          <a:latin typeface="Arial" charset="0"/>
                        </a:rPr>
                        <a:t>Description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tx1"/>
                          </a:solidFill>
                          <a:effectLst/>
                          <a:latin typeface="Arial" charset="0"/>
                        </a:rPr>
                        <a:t>Target </a:t>
                      </a:r>
                      <a:r>
                        <a:rPr kumimoji="0" lang="en-US" sz="1100" b="1" i="0" u="none" strike="noStrike" cap="none" normalizeH="0" baseline="0" dirty="0" err="1">
                          <a:ln>
                            <a:noFill/>
                          </a:ln>
                          <a:solidFill>
                            <a:schemeClr val="tx2"/>
                          </a:solidFill>
                          <a:effectLst/>
                          <a:latin typeface="Arial" charset="0"/>
                        </a:rPr>
                        <a:t>Target</a:t>
                      </a:r>
                      <a:endParaRPr kumimoji="0" lang="en-US" sz="1100" b="1" i="0" u="none" strike="noStrike" cap="none" normalizeH="0" baseline="0" dirty="0">
                        <a:ln>
                          <a:noFill/>
                        </a:ln>
                        <a:solidFill>
                          <a:schemeClr val="tx2"/>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159582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a:ln>
                            <a:noFill/>
                          </a:ln>
                          <a:solidFill>
                            <a:schemeClr val="bg2"/>
                          </a:solidFill>
                          <a:effectLst/>
                          <a:latin typeface="Arial" charset="0"/>
                        </a:rPr>
                        <a:t>Fiber Internet up to 940 Mbps with Unlimited Nationwide Calling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sng" strike="noStrike" cap="none" normalizeH="0" baseline="0" dirty="0">
                          <a:ln>
                            <a:noFill/>
                          </a:ln>
                          <a:solidFill>
                            <a:schemeClr val="bg2"/>
                          </a:solidFill>
                          <a:effectLst/>
                          <a:latin typeface="Arial" charset="0"/>
                        </a:rPr>
                        <a:t>Must appear directly under price/speed:</a:t>
                      </a:r>
                      <a:endParaRPr kumimoji="0" lang="en-US" sz="1100" b="1" i="0" u="none" strike="noStrike" cap="none" normalizeH="0" baseline="0" dirty="0">
                        <a:ln>
                          <a:noFill/>
                        </a:ln>
                        <a:solidFill>
                          <a:schemeClr val="bg2"/>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bg2"/>
                          </a:solidFill>
                          <a:effectLst/>
                          <a:latin typeface="Arial" charset="0"/>
                        </a:rPr>
                        <a:t>Limited </a:t>
                      </a:r>
                      <a:r>
                        <a:rPr kumimoji="0" lang="en-US" sz="1100" b="1" i="0" u="none" strike="noStrike" cap="none" normalizeH="0" baseline="0">
                          <a:ln>
                            <a:noFill/>
                          </a:ln>
                          <a:solidFill>
                            <a:schemeClr val="bg2"/>
                          </a:solidFill>
                          <a:effectLst/>
                          <a:latin typeface="Arial" charset="0"/>
                        </a:rPr>
                        <a:t>availability. Service </a:t>
                      </a:r>
                      <a:r>
                        <a:rPr kumimoji="0" lang="en-US" sz="1100" b="1" i="0" u="none" strike="noStrike" cap="none" normalizeH="0" baseline="0" dirty="0">
                          <a:ln>
                            <a:noFill/>
                          </a:ln>
                          <a:solidFill>
                            <a:schemeClr val="bg2"/>
                          </a:solidFill>
                          <a:effectLst/>
                          <a:latin typeface="Arial" charset="0"/>
                        </a:rPr>
                        <a:t>and rate in select locations only. Taxes and fees apply. Rate excludes CTL Fees not to exceed $4.00/</a:t>
                      </a:r>
                      <a:r>
                        <a:rPr kumimoji="0" lang="en-US" sz="1100" b="1" i="0" u="none" strike="noStrike" cap="none" normalizeH="0" baseline="0" dirty="0" err="1">
                          <a:ln>
                            <a:noFill/>
                          </a:ln>
                          <a:solidFill>
                            <a:schemeClr val="bg2"/>
                          </a:solidFill>
                          <a:effectLst/>
                          <a:latin typeface="Arial" charset="0"/>
                        </a:rPr>
                        <a:t>mo</a:t>
                      </a:r>
                      <a:r>
                        <a:rPr kumimoji="0" lang="en-US" sz="1100" b="1" i="0" u="none" strike="noStrike" cap="none" normalizeH="0" baseline="0" dirty="0">
                          <a:ln>
                            <a:noFill/>
                          </a:ln>
                          <a:solidFill>
                            <a:schemeClr val="bg2"/>
                          </a:solidFill>
                          <a:effectLst/>
                          <a:latin typeface="Arial" charset="0"/>
                        </a:rPr>
                        <a:t>/line.* </a:t>
                      </a:r>
                      <a:r>
                        <a:rPr kumimoji="0" lang="en-US" sz="1100" b="1" i="0" u="sng" strike="noStrike" cap="none" normalizeH="0" baseline="0" dirty="0">
                          <a:ln>
                            <a:noFill/>
                          </a:ln>
                          <a:solidFill>
                            <a:schemeClr val="bg2"/>
                          </a:solidFill>
                          <a:effectLst/>
                          <a:latin typeface="Arial" charset="0"/>
                        </a:rPr>
                        <a:t>Offer Details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1" i="0" u="none" strike="noStrike" cap="none" normalizeH="0" baseline="0" dirty="0">
                        <a:ln>
                          <a:noFill/>
                        </a:ln>
                        <a:solidFill>
                          <a:schemeClr val="bg2"/>
                        </a:solidFill>
                        <a:effectLst/>
                        <a:highlight>
                          <a:srgbClr val="00FFFF"/>
                        </a:highligh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chemeClr val="bg2"/>
                          </a:solidFill>
                          <a:effectLst/>
                          <a:latin typeface="Arial" charset="0"/>
                        </a:rPr>
                        <a:t>Body copy disclaimer font cannot be the smallest font on the page.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kern="1200" cap="none" normalizeH="0" baseline="0" dirty="0">
                          <a:ln>
                            <a:noFill/>
                          </a:ln>
                          <a:solidFill>
                            <a:schemeClr val="bg2"/>
                          </a:solidFill>
                          <a:effectLst/>
                          <a:latin typeface="Arial" charset="0"/>
                          <a:ea typeface="+mn-ea"/>
                          <a:cs typeface="+mn-cs"/>
                        </a:rPr>
                        <a:t>Offer:</a:t>
                      </a:r>
                    </a:p>
                    <a:p>
                      <a:pPr marL="0" marR="0" lvl="0" indent="0" algn="l" defTabSz="609585" rtl="0" eaLnBrk="1" fontAlgn="auto" latinLnBrk="0" hangingPunct="1">
                        <a:lnSpc>
                          <a:spcPct val="100000"/>
                        </a:lnSpc>
                        <a:spcBef>
                          <a:spcPts val="0"/>
                        </a:spcBef>
                        <a:spcAft>
                          <a:spcPts val="0"/>
                        </a:spcAft>
                        <a:buClrTx/>
                        <a:buSzTx/>
                        <a:buFontTx/>
                        <a:buNone/>
                        <a:tabLst/>
                        <a:defRPr/>
                      </a:pPr>
                      <a:r>
                        <a:rPr lang="en-US" sz="1100" b="1" kern="1200" dirty="0">
                          <a:solidFill>
                            <a:schemeClr val="bg2"/>
                          </a:solidFill>
                          <a:latin typeface="+mn-lt"/>
                          <a:ea typeface="+mn-ea"/>
                          <a:cs typeface="+mn-cs"/>
                        </a:rPr>
                        <a:t>Simply Unlimited Phone added to Fiber Internet up to 940 Mbps </a:t>
                      </a:r>
                    </a:p>
                    <a:p>
                      <a:pPr marL="0" marR="0" lvl="0" indent="0" algn="l" defTabSz="609585" rtl="0" eaLnBrk="1" fontAlgn="auto" latinLnBrk="0" hangingPunct="1">
                        <a:lnSpc>
                          <a:spcPct val="100000"/>
                        </a:lnSpc>
                        <a:spcBef>
                          <a:spcPts val="0"/>
                        </a:spcBef>
                        <a:spcAft>
                          <a:spcPts val="0"/>
                        </a:spcAft>
                        <a:buClrTx/>
                        <a:buSzTx/>
                        <a:buFontTx/>
                        <a:buNone/>
                        <a:tabLst/>
                        <a:defRPr/>
                      </a:pPr>
                      <a:r>
                        <a:rPr lang="en-US" sz="1100" b="1" kern="1200" dirty="0">
                          <a:solidFill>
                            <a:schemeClr val="bg2"/>
                          </a:solidFill>
                          <a:latin typeface="+mn-lt"/>
                          <a:ea typeface="+mn-ea"/>
                          <a:cs typeface="+mn-cs"/>
                        </a:rPr>
                        <a:t>$115/mo.</a:t>
                      </a:r>
                      <a:r>
                        <a:rPr lang="en-US" sz="1100" kern="1200" dirty="0">
                          <a:solidFill>
                            <a:schemeClr val="bg2"/>
                          </a:solidFill>
                          <a:latin typeface="+mn-lt"/>
                          <a:ea typeface="+mn-ea"/>
                          <a:cs typeface="+mn-cs"/>
                        </a:rPr>
                        <a:t> </a:t>
                      </a:r>
                    </a:p>
                    <a:p>
                      <a:pPr marL="0" marR="0" lvl="0" indent="0" algn="l" defTabSz="609585" rtl="0" eaLnBrk="1" fontAlgn="auto" latinLnBrk="0" hangingPunct="1">
                        <a:lnSpc>
                          <a:spcPct val="100000"/>
                        </a:lnSpc>
                        <a:spcBef>
                          <a:spcPts val="0"/>
                        </a:spcBef>
                        <a:spcAft>
                          <a:spcPts val="0"/>
                        </a:spcAft>
                        <a:buClrTx/>
                        <a:buSzTx/>
                        <a:buFontTx/>
                        <a:buNone/>
                        <a:tabLst/>
                        <a:defRPr/>
                      </a:pPr>
                      <a:endParaRPr lang="en-US" sz="1100" kern="1200" dirty="0">
                        <a:solidFill>
                          <a:schemeClr val="bg2"/>
                        </a:solidFill>
                        <a:latin typeface="+mn-lt"/>
                        <a:ea typeface="+mn-ea"/>
                        <a:cs typeface="+mn-cs"/>
                      </a:endParaRPr>
                    </a:p>
                    <a:p>
                      <a:pPr marL="0" marR="0" lvl="0" indent="0" algn="l" defTabSz="609585" rtl="0" eaLnBrk="1" fontAlgn="auto" latinLnBrk="0" hangingPunct="1">
                        <a:lnSpc>
                          <a:spcPct val="100000"/>
                        </a:lnSpc>
                        <a:spcBef>
                          <a:spcPts val="0"/>
                        </a:spcBef>
                        <a:spcAft>
                          <a:spcPts val="0"/>
                        </a:spcAft>
                        <a:buClrTx/>
                        <a:buSzTx/>
                        <a:buFontTx/>
                        <a:buNone/>
                        <a:tabLst/>
                        <a:defRPr/>
                      </a:pPr>
                      <a:r>
                        <a:rPr kumimoji="0" lang="en-US" sz="1100" b="0" i="0" u="none" strike="noStrike" cap="none" normalizeH="0" baseline="0" dirty="0">
                          <a:ln>
                            <a:noFill/>
                          </a:ln>
                          <a:solidFill>
                            <a:schemeClr val="bg2"/>
                          </a:solidFill>
                          <a:effectLst/>
                          <a:latin typeface="Arial" charset="0"/>
                        </a:rPr>
                        <a:t>(Fiber Gigabit - Maximum download/upload speed of up to 940 Mbps via a wired connection.)</a:t>
                      </a:r>
                    </a:p>
                    <a:p>
                      <a:pPr>
                        <a:lnSpc>
                          <a:spcPct val="100000"/>
                        </a:lnSpc>
                      </a:pPr>
                      <a:endParaRPr lang="en-US" sz="1100" dirty="0">
                        <a:solidFill>
                          <a:schemeClr val="bg2"/>
                        </a:solidFill>
                        <a:latin typeface="+mj-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bg2"/>
                          </a:solidFill>
                          <a:effectLst/>
                          <a:latin typeface="Arial" charset="0"/>
                        </a:rPr>
                        <a:t>Customer</a:t>
                      </a:r>
                      <a:r>
                        <a:rPr kumimoji="0" lang="en-US" sz="1100" b="0" i="0" u="none" strike="noStrike" cap="none" normalizeH="0" baseline="0" dirty="0">
                          <a:ln>
                            <a:noFill/>
                          </a:ln>
                          <a:solidFill>
                            <a:schemeClr val="bg2"/>
                          </a:solidFill>
                          <a:effectLst/>
                          <a:latin typeface="Arial" charset="0"/>
                        </a:rPr>
                        <a:t>:  New CenturyLink Customers and Existing Internet only or Phone only Customers who qualify for Fiber speeds.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a:ln>
                          <a:noFill/>
                        </a:ln>
                        <a:solidFill>
                          <a:schemeClr val="bg2"/>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dirty="0">
                        <a:ln>
                          <a:noFill/>
                        </a:ln>
                        <a:solidFill>
                          <a:schemeClr val="bg2"/>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6412" name="Rectangle 2"/>
          <p:cNvSpPr>
            <a:spLocks noGrp="1" noChangeArrowheads="1"/>
          </p:cNvSpPr>
          <p:nvPr>
            <p:ph type="title"/>
          </p:nvPr>
        </p:nvSpPr>
        <p:spPr>
          <a:xfrm>
            <a:off x="666820" y="-88700"/>
            <a:ext cx="10484928" cy="385773"/>
          </a:xfrm>
        </p:spPr>
        <p:txBody>
          <a:bodyPr/>
          <a:lstStyle/>
          <a:p>
            <a:pPr algn="ctr" eaLnBrk="1" hangingPunct="1"/>
            <a:r>
              <a:rPr lang="en-US" sz="2000" dirty="0"/>
              <a:t>Fiber Internet up to 940 Mbps + Simply Unlimited Phone </a:t>
            </a:r>
            <a:endParaRPr lang="en-US" sz="2000" dirty="0">
              <a:solidFill>
                <a:srgbClr val="FF0000"/>
              </a:solidFill>
            </a:endParaRPr>
          </a:p>
        </p:txBody>
      </p:sp>
      <p:sp>
        <p:nvSpPr>
          <p:cNvPr id="5" name="Slide Number Placeholder 4"/>
          <p:cNvSpPr>
            <a:spLocks noGrp="1"/>
          </p:cNvSpPr>
          <p:nvPr>
            <p:ph type="sldNum" sz="quarter" idx="12"/>
          </p:nvPr>
        </p:nvSpPr>
        <p:spPr/>
        <p:txBody>
          <a:bodyPr/>
          <a:lstStyle/>
          <a:p>
            <a:pPr>
              <a:defRPr/>
            </a:pPr>
            <a:fld id="{6C6857BF-80BD-4328-93BA-2AEF8365228D}" type="slidenum">
              <a:rPr lang="en-US" smtClean="0"/>
              <a:pPr>
                <a:defRPr/>
              </a:pPr>
              <a:t>9</a:t>
            </a:fld>
            <a:endParaRPr lang="en-US" dirty="0"/>
          </a:p>
        </p:txBody>
      </p:sp>
      <p:sp>
        <p:nvSpPr>
          <p:cNvPr id="3" name="TextBox 2">
            <a:extLst>
              <a:ext uri="{FF2B5EF4-FFF2-40B4-BE49-F238E27FC236}">
                <a16:creationId xmlns:a16="http://schemas.microsoft.com/office/drawing/2014/main" id="{8D130AD3-07E5-46EC-A873-E073210930FB}"/>
              </a:ext>
            </a:extLst>
          </p:cNvPr>
          <p:cNvSpPr txBox="1"/>
          <p:nvPr/>
        </p:nvSpPr>
        <p:spPr>
          <a:xfrm>
            <a:off x="160047" y="2178402"/>
            <a:ext cx="1402048" cy="256545"/>
          </a:xfrm>
          <a:prstGeom prst="rect">
            <a:avLst/>
          </a:prstGeom>
          <a:noFill/>
        </p:spPr>
        <p:txBody>
          <a:bodyPr wrap="square" rtlCol="0">
            <a:spAutoFit/>
          </a:bodyPr>
          <a:lstStyle/>
          <a:p>
            <a:r>
              <a:rPr lang="en-US" sz="1067" b="1" dirty="0">
                <a:solidFill>
                  <a:srgbClr val="000000"/>
                </a:solidFill>
              </a:rPr>
              <a:t>Offer details:</a:t>
            </a:r>
          </a:p>
        </p:txBody>
      </p:sp>
      <p:sp>
        <p:nvSpPr>
          <p:cNvPr id="8" name="Rectangle 1">
            <a:extLst>
              <a:ext uri="{FF2B5EF4-FFF2-40B4-BE49-F238E27FC236}">
                <a16:creationId xmlns:a16="http://schemas.microsoft.com/office/drawing/2014/main" id="{2A45C68C-25AC-45E2-91FC-10E511F20F27}"/>
              </a:ext>
            </a:extLst>
          </p:cNvPr>
          <p:cNvSpPr>
            <a:spLocks noChangeArrowheads="1"/>
          </p:cNvSpPr>
          <p:nvPr/>
        </p:nvSpPr>
        <p:spPr bwMode="auto">
          <a:xfrm>
            <a:off x="160047" y="2374363"/>
            <a:ext cx="11414875" cy="40409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*The CTL Fees are Facility Relocation Cost Recovery Fee, Property Tax Recovery Fee, and Federal Regulatory Recovery Fee. These are neither taxes nor required by law but set by CenturyLink and may change.  For information about taxes and fees, visit </a:t>
            </a:r>
            <a:r>
              <a:rPr lang="en-US" sz="933" u="sng" dirty="0">
                <a:solidFill>
                  <a:srgbClr val="0047BB"/>
                </a:solidFill>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centurylink.com/</a:t>
            </a:r>
            <a:r>
              <a:rPr lang="en-US" sz="933" u="sng" dirty="0" err="1">
                <a:solidFill>
                  <a:srgbClr val="000000"/>
                </a:solidFill>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feesandtaxes</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Although our fiber service usually means 100% fiber-optic network to your location, in limited circumstances CenturyLink may need to deploy alternative technologies coupled with a non-fiber connection from a certain point (usually the curb) to your location in order to provide the advertised download speeds.</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Customer speed experiences will vary, particularly when accessing the Internet wirelessly from various devices. Download/upload speeds are via a wired connection. Internet speeds are not guaranteed due to conditions outside of network control, including customer location, devices, equipment, and access through a wired or wireless connection; see </a:t>
            </a:r>
            <a:r>
              <a:rPr lang="en-US" sz="933" u="sng" dirty="0">
                <a:solidFill>
                  <a:srgbClr val="0047BB"/>
                </a:solidFill>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centurylink.com/</a:t>
            </a:r>
            <a:r>
              <a:rPr lang="en-US" sz="933" u="sng" dirty="0" err="1">
                <a:solidFill>
                  <a:srgbClr val="000000"/>
                </a:solidFill>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internetpolicy</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for more information.</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Limited availability. Service and rate in select locations only. Offer available to qualifying customers only. Limited time offer.  Monthly service rates, leased equipment rates, installation and construction fees, and taxes and fees, are subject to change and, if any changes are made to existing CenturyLink accounts in any manner, all prior discounts will be void.</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CenturyLink may change, cancel, or substitute offers and services, or vary them by service area, at its sole discretion without notice.  Additional restrictions apply.</a:t>
            </a:r>
          </a:p>
          <a:p>
            <a:pPr>
              <a:lnSpc>
                <a:spcPct val="115000"/>
              </a:lnSpc>
            </a:pP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 Internet: </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Month to month (referred to as “no contract”) service means no term commitment and may be cancelled at any time without an early termination fee but customer must accept Internet Subscriber Agreement prior to using service (see </a:t>
            </a:r>
            <a:r>
              <a:rPr lang="en-US" sz="933" u="sng" dirty="0">
                <a:solidFill>
                  <a:srgbClr val="0047BB"/>
                </a:solidFill>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centurylink.com/</a:t>
            </a:r>
            <a:r>
              <a:rPr lang="en-US" sz="933" u="sng" dirty="0" err="1">
                <a:solidFill>
                  <a:srgbClr val="000000"/>
                </a:solidFill>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eula</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933" b="1" dirty="0" err="1">
                <a:solidFill>
                  <a:srgbClr val="000000"/>
                </a:solidFill>
                <a:latin typeface="Arial" panose="020B0604020202020204" pitchFamily="34" charset="0"/>
                <a:ea typeface="Calibri" panose="020F0502020204030204" pitchFamily="34" charset="0"/>
                <a:cs typeface="Arial" panose="020B0604020202020204" pitchFamily="34" charset="0"/>
              </a:rPr>
              <a:t>WiFi</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 Equipment: </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CenturyLink-provided leased </a:t>
            </a:r>
            <a:r>
              <a:rPr lang="en-US" sz="933" dirty="0" err="1">
                <a:solidFill>
                  <a:srgbClr val="000000"/>
                </a:solidFill>
                <a:latin typeface="Arial" panose="020B0604020202020204" pitchFamily="34" charset="0"/>
                <a:ea typeface="Calibri" panose="020F0502020204030204" pitchFamily="34" charset="0"/>
                <a:cs typeface="Arial" panose="020B0604020202020204" pitchFamily="34" charset="0"/>
              </a:rPr>
              <a:t>WiFi</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equipment is included in the service and must be returned upon termination of service. </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Installation:</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Offer includes technician installation at customer’s eligible location. </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Construction</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For certain, new Internet installations, construction charges may apply (“Construction Charges”).  CenturyLink will absorb the first $1,500 of the Construction Charges; customer will be responsible for Construction Charges to the extent they exceed $1,500, usually no more than an additional $2,000. Customer will be contacted prior to install for approval to proceed with order if Construction Charges apply. To receive advertised rate, all customers must enroll in paperless billing and agree to not receive a paper invoice from CenturyLink. If paperless billing is cancelled or not activated in a timely manner, the then-current standard monthly rate will apply. Customer may access their monthly invoice in My CenturyLink online account. Customers who elect to receive a paper bill will be charged $1 for each applicable monthly bill.</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933" b="1" dirty="0" err="1">
                <a:solidFill>
                  <a:srgbClr val="000000"/>
                </a:solidFill>
                <a:latin typeface="Arial" panose="020B0604020202020204" pitchFamily="34" charset="0"/>
                <a:ea typeface="Calibri" panose="020F0502020204030204" pitchFamily="34" charset="0"/>
                <a:cs typeface="Arial" panose="020B0604020202020204" pitchFamily="34" charset="0"/>
              </a:rPr>
              <a:t>Postpay</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 credit check or deposit may apply. </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 Prepay</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Service will begin on the date your order is completed and full payment is processed through your choice of debit card, credit card, or other prepay service available with your subscription.  Each month following, a recurring e-commerce transaction for your service will be processed as service automatically renews monthly until cancelled by customer.  </a:t>
            </a:r>
          </a:p>
          <a:p>
            <a:pPr>
              <a:lnSpc>
                <a:spcPct val="115000"/>
              </a:lnSpc>
            </a:pP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Unlimited Nationwide Calling: </a:t>
            </a:r>
            <a:r>
              <a:rPr lang="en-US" sz="933" dirty="0">
                <a:solidFill>
                  <a:srgbClr val="000000"/>
                </a:solidFill>
                <a:latin typeface="Arial" panose="020B0604020202020204" pitchFamily="34" charset="0"/>
                <a:ea typeface="Calibri" panose="020F0502020204030204" pitchFamily="34" charset="0"/>
                <a:cs typeface="Arial" panose="020B0604020202020204" pitchFamily="34" charset="0"/>
              </a:rPr>
              <a:t>A credit check or deposit may apply. Service applies to 1 residential phone line with direct-dial, local and nationwide long-distance voice calling from home phone, including Alaska, Puerto Rico, Guam, and U.S. Virgin Islands; excludes commercial use, call center, data and facsimile services (each may be billed at $0.10/minute), conference lines, directory and operator assistance, chat lines, pay-per-call, calling card use, or multi-housing units. Usage will be monitored for compliance and service may be suspended/terminated for noncompliance. If usage consistently exceeds 5,000 minutes/mo., customer may be moved to another plan. International calling billed separately. Voice service is governed by tariffs, terms of service, or terms and conditions posted at </a:t>
            </a:r>
            <a:r>
              <a:rPr lang="en-US" sz="933" u="sng" dirty="0">
                <a:solidFill>
                  <a:srgbClr val="000000"/>
                </a:solidFill>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centurylink.com/terms</a:t>
            </a:r>
            <a:r>
              <a:rPr lang="en-US" sz="933" u="sng"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sz="933" b="1"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US" sz="933"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57757296"/>
      </p:ext>
    </p:extLst>
  </p:cSld>
  <p:clrMapOvr>
    <a:masterClrMapping/>
  </p:clrMapOvr>
</p:sld>
</file>

<file path=ppt/theme/theme1.xml><?xml version="1.0" encoding="utf-8"?>
<a:theme xmlns:a="http://schemas.openxmlformats.org/drawingml/2006/main" name="CenturyLink Business Template_16x9">
  <a:themeElements>
    <a:clrScheme name="Custom 14">
      <a:dk1>
        <a:srgbClr val="0047BB"/>
      </a:dk1>
      <a:lt1>
        <a:srgbClr val="0047BB"/>
      </a:lt1>
      <a:dk2>
        <a:srgbClr val="53565A"/>
      </a:dk2>
      <a:lt2>
        <a:srgbClr val="FFFFFF"/>
      </a:lt2>
      <a:accent1>
        <a:srgbClr val="BEBEBE"/>
      </a:accent1>
      <a:accent2>
        <a:srgbClr val="02BCB2"/>
      </a:accent2>
      <a:accent3>
        <a:srgbClr val="0047BB"/>
      </a:accent3>
      <a:accent4>
        <a:srgbClr val="48D597"/>
      </a:accent4>
      <a:accent5>
        <a:srgbClr val="F9F162"/>
      </a:accent5>
      <a:accent6>
        <a:srgbClr val="53565A"/>
      </a:accent6>
      <a:hlink>
        <a:srgbClr val="0047BB"/>
      </a:hlink>
      <a:folHlink>
        <a:srgbClr val="0047B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2000" dirty="0" smtClean="0">
            <a:solidFill>
              <a:srgbClr val="000000"/>
            </a:solidFill>
          </a:defRPr>
        </a:defPPr>
      </a:lstStyle>
    </a:txDef>
  </a:objectDefaults>
  <a:extraClrSchemeLst/>
  <a:extLst>
    <a:ext uri="{05A4C25C-085E-4340-85A3-A5531E510DB2}">
      <thm15:themeFamily xmlns:thm15="http://schemas.microsoft.com/office/thememl/2012/main" name="ppt_template.potx" id="{215BF520-A63B-41AB-AB42-E77D296ABB3F}" vid="{6204CE34-7B52-47E8-9A7F-F333A5A97E86}"/>
    </a:ext>
  </a:extLst>
</a:theme>
</file>

<file path=docMetadata/LabelInfo.xml><?xml version="1.0" encoding="utf-8"?>
<clbl:labelList xmlns:clbl="http://schemas.microsoft.com/office/2020/mipLabelMetadata">
  <clbl:label id="{72b17115-9915-42c0-9f1b-4f98e5a4bcd2}" enabled="0" method="" siteId="{72b17115-9915-42c0-9f1b-4f98e5a4bcd2}" removed="1"/>
</clbl:labelList>
</file>

<file path=docProps/app.xml><?xml version="1.0" encoding="utf-8"?>
<Properties xmlns="http://schemas.openxmlformats.org/officeDocument/2006/extended-properties" xmlns:vt="http://schemas.openxmlformats.org/officeDocument/2006/docPropsVTypes">
  <TotalTime>111</TotalTime>
  <Words>4381</Words>
  <Application>Microsoft Office PowerPoint</Application>
  <PresentationFormat>Widescreen</PresentationFormat>
  <Paragraphs>158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Narrow</vt:lpstr>
      <vt:lpstr>Calibri</vt:lpstr>
      <vt:lpstr>Times New Roman</vt:lpstr>
      <vt:lpstr>CenturyLink Business Template_16x9</vt:lpstr>
      <vt:lpstr>September 15, 2023 CenturyLink Offers and Disclaimers for Digital Partner Advertising</vt:lpstr>
      <vt:lpstr> Simply Unlimited Internet  up to 15 Mbps – up to 140 Mbps</vt:lpstr>
      <vt:lpstr>Simply Unlimited Internet [$50/mo. MT, ND, WA]  </vt:lpstr>
      <vt:lpstr> Fiber Internet </vt:lpstr>
      <vt:lpstr>500M for $50/mo.</vt:lpstr>
      <vt:lpstr>CenturyLink Fiber Gigabit</vt:lpstr>
      <vt:lpstr> Internet + Simply Unlimited Phone</vt:lpstr>
      <vt:lpstr>Simply Unlimited Internet + Simply Unlimited Phone [$90/mo. MT, ND, WA]</vt:lpstr>
      <vt:lpstr>Fiber Internet up to 940 Mbps + Simply Unlimited Phone </vt:lpstr>
      <vt:lpstr> Phone Offer – Simply Unlimited Phone with Unlimited Nationwide Calling</vt:lpstr>
      <vt:lpstr>Phone with Unlimited Nationwide Calling</vt:lpstr>
      <vt:lpstr> Additional Information</vt:lpstr>
      <vt:lpstr>   Required once on bottom of each web page where CenturyLink is mentioned:  “The name CenturyLink and the pathways logo are trademarks of CenturyLink.”  “(Partner Name) is an authorized sales agent of CenturyLink.”  To the extent Sales Agents include a copyright notice on their materials, the notice should read:   “© [Sales Agent’s legal name] 2023. All rights reserved.”  NOTE: It is never appropriate to use the name of the URL or any name that includes the term “CenturyLink” in a Sales Agent’s copyright notice.  Please refer to CenturyLink Brand guidelines for Authorized Sales Agents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25, 2023 CenturyLink Offers and Disclaimers for Digital Partner Advertising</dc:title>
  <dc:creator>Wisenor, Jessica</dc:creator>
  <cp:lastModifiedBy>Wisenor, Jessica</cp:lastModifiedBy>
  <cp:revision>2</cp:revision>
  <dcterms:created xsi:type="dcterms:W3CDTF">2023-07-19T15:50:27Z</dcterms:created>
  <dcterms:modified xsi:type="dcterms:W3CDTF">2023-09-07T16:01:02Z</dcterms:modified>
</cp:coreProperties>
</file>